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7" r:id="rId3"/>
    <p:sldId id="263" r:id="rId4"/>
    <p:sldId id="261" r:id="rId5"/>
    <p:sldId id="260" r:id="rId6"/>
    <p:sldId id="264" r:id="rId7"/>
    <p:sldId id="265" r:id="rId8"/>
    <p:sldId id="267" r:id="rId9"/>
    <p:sldId id="266" r:id="rId10"/>
    <p:sldId id="268" r:id="rId11"/>
    <p:sldId id="269" r:id="rId12"/>
    <p:sldId id="270" r:id="rId13"/>
    <p:sldId id="271" r:id="rId14"/>
    <p:sldId id="282" r:id="rId15"/>
    <p:sldId id="286" r:id="rId16"/>
    <p:sldId id="287" r:id="rId17"/>
    <p:sldId id="288"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272" r:id="rId32"/>
    <p:sldId id="289" r:id="rId33"/>
    <p:sldId id="294" r:id="rId34"/>
    <p:sldId id="291" r:id="rId35"/>
    <p:sldId id="292" r:id="rId36"/>
    <p:sldId id="293" r:id="rId37"/>
    <p:sldId id="274" r:id="rId38"/>
    <p:sldId id="275" r:id="rId39"/>
    <p:sldId id="276" r:id="rId40"/>
    <p:sldId id="277" r:id="rId41"/>
    <p:sldId id="279" r:id="rId42"/>
    <p:sldId id="284" r:id="rId43"/>
    <p:sldId id="283" r:id="rId44"/>
    <p:sldId id="285" r:id="rId45"/>
    <p:sldId id="280" r:id="rId46"/>
    <p:sldId id="281" r:id="rId47"/>
    <p:sldId id="308" r:id="rId48"/>
    <p:sldId id="309" r:id="rId49"/>
    <p:sldId id="310" r:id="rId50"/>
    <p:sldId id="311" r:id="rId51"/>
    <p:sldId id="312" r:id="rId52"/>
    <p:sldId id="313" r:id="rId53"/>
    <p:sldId id="314" r:id="rId54"/>
    <p:sldId id="31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5"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0678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5816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5756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7301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52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6" name="Нижний колонтитул 5"/>
          <p:cNvSpPr>
            <a:spLocks noGrp="1"/>
          </p:cNvSpPr>
          <p:nvPr>
            <p:ph type="ftr" sz="quarter" idx="11"/>
          </p:nvPr>
        </p:nvSpPr>
        <p:spPr/>
        <p:txBody>
          <a:bodyPr/>
          <a:lstStyle/>
          <a:p>
            <a:endParaRPr lang="en-US" dirty="0"/>
          </a:p>
        </p:txBody>
      </p:sp>
      <p:sp>
        <p:nvSpPr>
          <p:cNvPr id="7" name="Номер слайда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5042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8" name="Нижний колонтитул 7"/>
          <p:cNvSpPr>
            <a:spLocks noGrp="1"/>
          </p:cNvSpPr>
          <p:nvPr>
            <p:ph type="ftr" sz="quarter" idx="11"/>
          </p:nvPr>
        </p:nvSpPr>
        <p:spPr/>
        <p:txBody>
          <a:bodyPr/>
          <a:lstStyle/>
          <a:p>
            <a:endParaRPr lang="en-US" dirty="0"/>
          </a:p>
        </p:txBody>
      </p:sp>
      <p:sp>
        <p:nvSpPr>
          <p:cNvPr id="9" name="Номер слайда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148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4" name="Нижний колонтитул 3"/>
          <p:cNvSpPr>
            <a:spLocks noGrp="1"/>
          </p:cNvSpPr>
          <p:nvPr>
            <p:ph type="ftr" sz="quarter" idx="11"/>
          </p:nvPr>
        </p:nvSpPr>
        <p:spPr/>
        <p:txBody>
          <a:bodyPr/>
          <a:lstStyle/>
          <a:p>
            <a:endParaRPr lang="en-US" dirty="0"/>
          </a:p>
        </p:txBody>
      </p:sp>
      <p:sp>
        <p:nvSpPr>
          <p:cNvPr id="5" name="Номер слайда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39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3" name="Нижний колонтитул 2"/>
          <p:cNvSpPr>
            <a:spLocks noGrp="1"/>
          </p:cNvSpPr>
          <p:nvPr>
            <p:ph type="ftr" sz="quarter" idx="11"/>
          </p:nvPr>
        </p:nvSpPr>
        <p:spPr/>
        <p:txBody>
          <a:bodyPr/>
          <a:lstStyle/>
          <a:p>
            <a:endParaRPr lang="en-US" dirty="0"/>
          </a:p>
        </p:txBody>
      </p:sp>
      <p:sp>
        <p:nvSpPr>
          <p:cNvPr id="4" name="Номер слайда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0658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6" name="Нижний колонтитул 5"/>
          <p:cNvSpPr>
            <a:spLocks noGrp="1"/>
          </p:cNvSpPr>
          <p:nvPr>
            <p:ph type="ftr" sz="quarter" idx="11"/>
          </p:nvPr>
        </p:nvSpPr>
        <p:spPr/>
        <p:txBody>
          <a:bodyPr/>
          <a:lstStyle/>
          <a:p>
            <a:endParaRPr lang="en-US" dirty="0"/>
          </a:p>
        </p:txBody>
      </p:sp>
      <p:sp>
        <p:nvSpPr>
          <p:cNvPr id="7" name="Номер слайда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6725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61BEF0D-F0BB-DE4B-95CE-6DB70DBA9567}" type="datetimeFigureOut">
              <a:rPr lang="en-US" smtClean="0"/>
              <a:pPr/>
              <a:t>10/26/2015</a:t>
            </a:fld>
            <a:endParaRPr lang="en-US" dirty="0"/>
          </a:p>
        </p:txBody>
      </p:sp>
      <p:sp>
        <p:nvSpPr>
          <p:cNvPr id="6" name="Нижний колонтитул 5"/>
          <p:cNvSpPr>
            <a:spLocks noGrp="1"/>
          </p:cNvSpPr>
          <p:nvPr>
            <p:ph type="ftr" sz="quarter" idx="11"/>
          </p:nvPr>
        </p:nvSpPr>
        <p:spPr/>
        <p:txBody>
          <a:bodyPr/>
          <a:lstStyle/>
          <a:p>
            <a:endParaRPr lang="en-US" dirty="0"/>
          </a:p>
        </p:txBody>
      </p:sp>
      <p:sp>
        <p:nvSpPr>
          <p:cNvPr id="7" name="Номер слайда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9279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10/26/2015</a:t>
            </a:fld>
            <a:endParaRPr lang="en-US"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261591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izolyar.com/gidro/inekcionnaya-gidroizolyaciya.html"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trport.ru/sites/default/files/articles/inektsionnaya.jpg" TargetMode="External"/><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rport.ru/sites/default/files/articles/pronikayuschaya_penetron.png"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38.emf"/></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 Id="rId5" Type="http://schemas.openxmlformats.org/officeDocument/2006/relationships/image" Target="../media/image43.emf"/><Relationship Id="rId4" Type="http://schemas.openxmlformats.org/officeDocument/2006/relationships/image" Target="../media/image42.emf"/></Relationships>
</file>

<file path=ppt/slides/_rels/slide5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589213" y="480646"/>
            <a:ext cx="6721597" cy="1565258"/>
          </a:xfrm>
        </p:spPr>
        <p:txBody>
          <a:bodyPr>
            <a:normAutofit fontScale="90000"/>
          </a:bodyPr>
          <a:lstStyle/>
          <a:p>
            <a:pPr algn="ctr"/>
            <a:r>
              <a:rPr lang="ru-RU" dirty="0" smtClean="0">
                <a:solidFill>
                  <a:schemeClr val="accent3">
                    <a:lumMod val="50000"/>
                  </a:schemeClr>
                </a:solidFill>
              </a:rPr>
              <a:t>Гидроизоляционные материалы</a:t>
            </a:r>
            <a:endParaRPr lang="ru-RU" dirty="0">
              <a:solidFill>
                <a:schemeClr val="accent3">
                  <a:lumMod val="50000"/>
                </a:schemeClr>
              </a:solidFill>
            </a:endParaRPr>
          </a:p>
        </p:txBody>
      </p:sp>
      <p:sp>
        <p:nvSpPr>
          <p:cNvPr id="3" name="Подзаголовок 2"/>
          <p:cNvSpPr>
            <a:spLocks noGrp="1"/>
          </p:cNvSpPr>
          <p:nvPr>
            <p:ph type="subTitle" idx="1"/>
          </p:nvPr>
        </p:nvSpPr>
        <p:spPr>
          <a:xfrm>
            <a:off x="1629508" y="2549995"/>
            <a:ext cx="3919782" cy="1126283"/>
          </a:xfrm>
        </p:spPr>
        <p:txBody>
          <a:bodyPr>
            <a:normAutofit fontScale="85000" lnSpcReduction="10000"/>
          </a:bodyPr>
          <a:lstStyle/>
          <a:p>
            <a:pPr algn="ctr"/>
            <a:r>
              <a:rPr lang="ru-RU" dirty="0" smtClean="0"/>
              <a:t>Виды ГИМ</a:t>
            </a:r>
          </a:p>
          <a:p>
            <a:pPr algn="ctr"/>
            <a:r>
              <a:rPr lang="ru-RU" dirty="0" smtClean="0"/>
              <a:t>Особенности состава и свойств</a:t>
            </a:r>
          </a:p>
          <a:p>
            <a:pPr algn="ctr"/>
            <a:r>
              <a:rPr lang="ru-RU" dirty="0" smtClean="0"/>
              <a:t>Технологии производства работ</a:t>
            </a:r>
            <a:endParaRPr lang="ru-RU" dirty="0"/>
          </a:p>
        </p:txBody>
      </p:sp>
    </p:spTree>
    <p:extLst>
      <p:ext uri="{BB962C8B-B14F-4D97-AF65-F5344CB8AC3E}">
        <p14:creationId xmlns:p14="http://schemas.microsoft.com/office/powerpoint/2010/main" val="1416894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37127" y="2993093"/>
            <a:ext cx="10496281" cy="646331"/>
          </a:xfrm>
          <a:prstGeom prst="rect">
            <a:avLst/>
          </a:prstGeom>
        </p:spPr>
        <p:txBody>
          <a:bodyPr wrap="square">
            <a:spAutoFit/>
          </a:bodyPr>
          <a:lstStyle/>
          <a:p>
            <a:pPr>
              <a:lnSpc>
                <a:spcPct val="150000"/>
              </a:lnSpc>
              <a:spcAft>
                <a:spcPts val="0"/>
              </a:spcAft>
            </a:pPr>
            <a:r>
              <a:rPr lang="ru-RU" sz="2400" b="1" dirty="0">
                <a:solidFill>
                  <a:srgbClr val="1E0E0B"/>
                </a:solidFill>
                <a:latin typeface="Times New Roman" panose="02020603050405020304" pitchFamily="18" charset="0"/>
                <a:ea typeface="Times New Roman" panose="02020603050405020304" pitchFamily="18" charset="0"/>
                <a:cs typeface="Courier New" panose="02070309020205020404" pitchFamily="49" charset="0"/>
              </a:rPr>
              <a:t>ТЕХНОЛОГИЯ ИЗГОТОВЛЕНИЯ ВОДОНЕПРОНИЦАЕМЫХ ШВОВ</a:t>
            </a:r>
            <a:endParaRPr lang="ru-RU" sz="2400" dirty="0">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78559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423" y="650293"/>
            <a:ext cx="3322749" cy="277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2914" y="759854"/>
            <a:ext cx="5679582" cy="390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317" y="4022971"/>
            <a:ext cx="114776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423" y="5194949"/>
            <a:ext cx="20955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028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217" y="325147"/>
            <a:ext cx="7556724" cy="364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469" y="4893972"/>
            <a:ext cx="2802831"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6506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63" y="528034"/>
            <a:ext cx="8564451" cy="584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249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4337"/>
          <a:stretch/>
        </p:blipFill>
        <p:spPr bwMode="auto">
          <a:xfrm>
            <a:off x="325147" y="476519"/>
            <a:ext cx="5302921" cy="446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4669"/>
          <a:stretch/>
        </p:blipFill>
        <p:spPr bwMode="auto">
          <a:xfrm>
            <a:off x="5795493" y="1648495"/>
            <a:ext cx="6396507" cy="452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454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941" y="271307"/>
            <a:ext cx="11552350"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1pPr>
            <a:lvl2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2pPr>
            <a:lvl3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3pPr>
            <a:lvl4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4pPr>
            <a:lvl5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5pPr>
            <a:lvl6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6pPr>
            <a:lvl7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7pPr>
            <a:lvl8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8pPr>
            <a:lvl9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9pPr>
          </a:lstStyle>
          <a:p>
            <a:pPr indent="0" algn="just">
              <a:spcAft>
                <a:spcPts val="0"/>
              </a:spcAft>
            </a:pPr>
            <a:r>
              <a:rPr lang="ru-RU" sz="1400" b="1" spc="-5" dirty="0" err="1">
                <a:latin typeface="+mn-lt"/>
                <a:ea typeface="Times New Roman" panose="02020603050405020304" pitchFamily="18" charset="0"/>
              </a:rPr>
              <a:t>Дюймовочка</a:t>
            </a:r>
            <a:endParaRPr lang="ru-RU" sz="1400" dirty="0">
              <a:latin typeface="+mn-lt"/>
              <a:ea typeface="Times New Roman" panose="02020603050405020304" pitchFamily="18" charset="0"/>
            </a:endParaRPr>
          </a:p>
          <a:p>
            <a:pPr indent="0" algn="just">
              <a:spcAft>
                <a:spcPts val="0"/>
              </a:spcAft>
            </a:pPr>
            <a:r>
              <a:rPr lang="ru-RU" sz="1400" b="1" spc="-75" dirty="0">
                <a:latin typeface="+mn-lt"/>
                <a:ea typeface="Times New Roman" panose="02020603050405020304" pitchFamily="18" charset="0"/>
              </a:rPr>
              <a:t>Универсальная шпонка для уплотнения </a:t>
            </a:r>
            <a:r>
              <a:rPr lang="ru-RU" sz="1400" b="1" spc="-70" dirty="0">
                <a:latin typeface="+mn-lt"/>
                <a:ea typeface="Times New Roman" panose="02020603050405020304" pitchFamily="18" charset="0"/>
              </a:rPr>
              <a:t>деформационных </a:t>
            </a:r>
            <a:r>
              <a:rPr lang="ru-RU" sz="1400" b="1" spc="-70" dirty="0" smtClean="0">
                <a:latin typeface="+mn-lt"/>
                <a:ea typeface="Times New Roman" panose="02020603050405020304" pitchFamily="18" charset="0"/>
              </a:rPr>
              <a:t>швов, </a:t>
            </a:r>
            <a:r>
              <a:rPr lang="ru-RU" sz="1400" b="1" dirty="0" smtClean="0">
                <a:latin typeface="+mn-lt"/>
              </a:rPr>
              <a:t>изготавливается </a:t>
            </a:r>
            <a:r>
              <a:rPr lang="ru-RU" sz="1400" b="1" dirty="0">
                <a:latin typeface="+mn-lt"/>
              </a:rPr>
              <a:t>из специального материала на Р\/С. </a:t>
            </a:r>
            <a:endParaRPr lang="ru-RU" sz="1400" b="1" spc="-70" dirty="0">
              <a:latin typeface="+mn-lt"/>
              <a:ea typeface="Times New Roman" panose="02020603050405020304" pitchFamily="18" charset="0"/>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a:t>
            </a:r>
            <a:r>
              <a:rPr kumimoji="0" lang="ru-RU" altLang="ru-RU" sz="1400" b="1" i="0" u="none" strike="noStrike" cap="none" normalizeH="0" baseline="0" dirty="0" err="1" smtClean="0">
                <a:ln>
                  <a:noFill/>
                </a:ln>
                <a:solidFill>
                  <a:schemeClr val="tx1"/>
                </a:solidFill>
                <a:effectLst/>
                <a:latin typeface="+mn-lt"/>
                <a:ea typeface="Times New Roman" panose="02020603050405020304" pitchFamily="18" charset="0"/>
              </a:rPr>
              <a:t>Дюймовочка</a:t>
            </a: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 выполнена в виде профилированной ленты переменной толщины с полым овальным утолщением по центру. В процессе монтажа, перед бетонированием конструкции, шпонка фиксируется к арматурному каркасу с помощью проволочных растяжек, устраиваемых с шагом около 500 мм. После бетонирования шпонка надежно фиксируется в конструкции за счет анкерных ромбовидных элементов по краям ленты. Наличие двухсторонних треугольных выступов в местах изменения толщины ленты обеспечивает повышенную водонепроницаемость выполненного узла конструкции.</a:t>
            </a:r>
            <a:endParaRPr kumimoji="0" lang="ru-RU" altLang="ru-RU" sz="14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При установке шпонки в зазор деформационного -шва возникающие объемные перемещения воспринимаются в первую очередь за счет деформаций центрального пустотелого овального утолщения и во-вторых за счет высоких </a:t>
            </a:r>
            <a:r>
              <a:rPr kumimoji="0" lang="ru-RU" altLang="ru-RU" sz="1400" b="1" i="0" u="none" strike="noStrike" cap="none" normalizeH="0" baseline="0" dirty="0" err="1" smtClean="0">
                <a:ln>
                  <a:noFill/>
                </a:ln>
                <a:solidFill>
                  <a:schemeClr val="tx1"/>
                </a:solidFill>
                <a:effectLst/>
                <a:latin typeface="+mn-lt"/>
                <a:ea typeface="Times New Roman" panose="02020603050405020304" pitchFamily="18" charset="0"/>
              </a:rPr>
              <a:t>эластомерных</a:t>
            </a: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 характеристик материала шпонки.</a:t>
            </a:r>
            <a:endParaRPr kumimoji="0" lang="ru-RU" altLang="ru-RU" sz="14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Обязательным требованием перед монтажом шпонки является тщательная очистка ее поверхности от загрязнений.</a:t>
            </a:r>
            <a:endParaRPr kumimoji="0" lang="ru-RU" altLang="ru-RU" sz="14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Для стыковки отдельных отрезков шпонки используемся специальный клей или производится сварка • * 140 °С.</a:t>
            </a:r>
            <a:endParaRPr kumimoji="0" lang="ru-RU" altLang="ru-RU" sz="14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 Область применения: Уплотнительная шпонка "</a:t>
            </a:r>
            <a:r>
              <a:rPr kumimoji="0" lang="ru-RU" altLang="ru-RU" sz="1400" b="1" i="0" u="none" strike="noStrike" cap="none" normalizeH="0" baseline="0" dirty="0" err="1" smtClean="0">
                <a:ln>
                  <a:noFill/>
                </a:ln>
                <a:solidFill>
                  <a:schemeClr val="tx1"/>
                </a:solidFill>
                <a:effectLst/>
                <a:latin typeface="+mn-lt"/>
                <a:ea typeface="Times New Roman" panose="02020603050405020304" pitchFamily="18" charset="0"/>
              </a:rPr>
              <a:t>Дюймовочка</a:t>
            </a: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 обеспечивает простую в исполнении и надежную в эксплуатации систему гидроизоляции деформационных швов в конструкциях из монолитного бетона. Шпонка может использоваться при строительстве самых различных инженерных сооружений и конструкций, подверженных в процессе эксплуатации воздействию воды.</a:t>
            </a:r>
            <a:endParaRPr kumimoji="0" lang="ru-RU" altLang="ru-RU" sz="1400" b="0" i="0" u="none" strike="noStrike" cap="none" normalizeH="0" baseline="0" dirty="0" smtClean="0">
              <a:ln>
                <a:noFill/>
              </a:ln>
              <a:solidFill>
                <a:schemeClr val="tx1"/>
              </a:solidFill>
              <a:effectLst/>
              <a:latin typeface="+mn-lt"/>
            </a:endParaRP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77" y="3842668"/>
            <a:ext cx="450284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Таблица 4"/>
          <p:cNvGraphicFramePr>
            <a:graphicFrameLocks noGrp="1"/>
          </p:cNvGraphicFramePr>
          <p:nvPr/>
        </p:nvGraphicFramePr>
        <p:xfrm>
          <a:off x="5215945" y="3618966"/>
          <a:ext cx="6812924" cy="2929286"/>
        </p:xfrm>
        <a:graphic>
          <a:graphicData uri="http://schemas.openxmlformats.org/drawingml/2006/table">
            <a:tbl>
              <a:tblPr>
                <a:tableStyleId>{5C22544A-7EE6-4342-B048-85BDC9FD1C3A}</a:tableStyleId>
              </a:tblPr>
              <a:tblGrid>
                <a:gridCol w="5731097"/>
                <a:gridCol w="1081827"/>
              </a:tblGrid>
              <a:tr h="352354">
                <a:tc>
                  <a:txBody>
                    <a:bodyPr/>
                    <a:lstStyle/>
                    <a:p>
                      <a:pPr algn="ctr">
                        <a:spcAft>
                          <a:spcPts val="0"/>
                        </a:spcAft>
                      </a:pPr>
                      <a:r>
                        <a:rPr lang="ru-RU" sz="1400" b="1" dirty="0">
                          <a:effectLst/>
                        </a:rPr>
                        <a:t>Показатель</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a:effectLst/>
                        </a:rPr>
                        <a:t>Значение</a:t>
                      </a:r>
                      <a:endParaRPr lang="ru-RU" sz="1400" b="1">
                        <a:effectLst/>
                        <a:latin typeface="Times New Roman" panose="02020603050405020304" pitchFamily="18" charset="0"/>
                        <a:ea typeface="Times New Roman" panose="02020603050405020304" pitchFamily="18" charset="0"/>
                      </a:endParaRPr>
                    </a:p>
                  </a:txBody>
                  <a:tcPr marL="68580" marR="68580" marT="0" marB="0"/>
                </a:tc>
              </a:tr>
              <a:tr h="326994">
                <a:tc>
                  <a:txBody>
                    <a:bodyPr/>
                    <a:lstStyle/>
                    <a:p>
                      <a:pPr>
                        <a:spcAft>
                          <a:spcPts val="0"/>
                        </a:spcAft>
                      </a:pPr>
                      <a:r>
                        <a:rPr lang="ru-RU" sz="1400" b="1" dirty="0">
                          <a:effectLst/>
                        </a:rPr>
                        <a:t>Условная прочность при растяжении, МПа, не менее</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a:effectLst/>
                        </a:rPr>
                        <a:t>12,5</a:t>
                      </a:r>
                      <a:endParaRPr lang="ru-RU" sz="1400" b="1">
                        <a:effectLst/>
                        <a:latin typeface="Times New Roman" panose="02020603050405020304" pitchFamily="18" charset="0"/>
                        <a:ea typeface="Times New Roman" panose="02020603050405020304" pitchFamily="18" charset="0"/>
                      </a:endParaRPr>
                    </a:p>
                  </a:txBody>
                  <a:tcPr marL="68580" marR="68580" marT="0" marB="0"/>
                </a:tc>
              </a:tr>
              <a:tr h="326994">
                <a:tc>
                  <a:txBody>
                    <a:bodyPr/>
                    <a:lstStyle/>
                    <a:p>
                      <a:pPr>
                        <a:spcAft>
                          <a:spcPts val="0"/>
                        </a:spcAft>
                      </a:pPr>
                      <a:r>
                        <a:rPr lang="ru-RU" sz="1400" b="1" dirty="0">
                          <a:effectLst/>
                        </a:rPr>
                        <a:t>Относительное удлинение при разрыве, %, не менее</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a:effectLst/>
                        </a:rPr>
                        <a:t>150</a:t>
                      </a:r>
                      <a:endParaRPr lang="ru-RU" sz="1400" b="1">
                        <a:effectLst/>
                        <a:latin typeface="Times New Roman" panose="02020603050405020304" pitchFamily="18" charset="0"/>
                        <a:ea typeface="Times New Roman" panose="02020603050405020304" pitchFamily="18" charset="0"/>
                      </a:endParaRPr>
                    </a:p>
                  </a:txBody>
                  <a:tcPr marL="68580" marR="68580" marT="0" marB="0"/>
                </a:tc>
              </a:tr>
              <a:tr h="339005">
                <a:tc>
                  <a:txBody>
                    <a:bodyPr/>
                    <a:lstStyle/>
                    <a:p>
                      <a:pPr>
                        <a:spcAft>
                          <a:spcPts val="0"/>
                        </a:spcAft>
                      </a:pPr>
                      <a:r>
                        <a:rPr lang="ru-RU" sz="1400" b="1" dirty="0">
                          <a:effectLst/>
                        </a:rPr>
                        <a:t>Диапазон рабочих температур, °С</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a:effectLst/>
                        </a:rPr>
                        <a:t>-40° * +70°</a:t>
                      </a:r>
                      <a:endParaRPr lang="ru-RU" sz="1400" b="1">
                        <a:effectLst/>
                        <a:latin typeface="Times New Roman" panose="02020603050405020304" pitchFamily="18" charset="0"/>
                        <a:ea typeface="Times New Roman" panose="02020603050405020304" pitchFamily="18" charset="0"/>
                      </a:endParaRPr>
                    </a:p>
                  </a:txBody>
                  <a:tcPr marL="68580" marR="68580" marT="0" marB="0"/>
                </a:tc>
              </a:tr>
              <a:tr h="689512">
                <a:tc>
                  <a:txBody>
                    <a:bodyPr/>
                    <a:lstStyle/>
                    <a:p>
                      <a:pPr>
                        <a:spcAft>
                          <a:spcPts val="0"/>
                        </a:spcAft>
                      </a:pPr>
                      <a:r>
                        <a:rPr lang="ru-RU" sz="1400" b="1" dirty="0">
                          <a:effectLst/>
                        </a:rPr>
                        <a:t>Воспринимаемые деформации, мм, не более:</a:t>
                      </a:r>
                    </a:p>
                    <a:p>
                      <a:pPr>
                        <a:spcAft>
                          <a:spcPts val="0"/>
                        </a:spcAft>
                        <a:tabLst>
                          <a:tab pos="259080" algn="l"/>
                        </a:tabLst>
                      </a:pPr>
                      <a:r>
                        <a:rPr lang="ru-RU" sz="1400" b="1" dirty="0">
                          <a:effectLst/>
                        </a:rPr>
                        <a:t>•	при сжатии</a:t>
                      </a:r>
                    </a:p>
                    <a:p>
                      <a:pPr>
                        <a:spcAft>
                          <a:spcPts val="0"/>
                        </a:spcAft>
                        <a:tabLst>
                          <a:tab pos="259080" algn="l"/>
                        </a:tabLst>
                      </a:pPr>
                      <a:r>
                        <a:rPr lang="ru-RU" sz="1400" b="1" dirty="0">
                          <a:effectLst/>
                        </a:rPr>
                        <a:t>•	при растяжении</a:t>
                      </a:r>
                    </a:p>
                    <a:p>
                      <a:pPr>
                        <a:spcAft>
                          <a:spcPts val="0"/>
                        </a:spcAft>
                        <a:tabLst>
                          <a:tab pos="259080" algn="l"/>
                        </a:tabLst>
                      </a:pPr>
                      <a:r>
                        <a:rPr lang="ru-RU" sz="1400" b="1" dirty="0">
                          <a:effectLst/>
                        </a:rPr>
                        <a:t>•	на срез</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dirty="0">
                          <a:effectLst/>
                        </a:rPr>
                        <a:t> </a:t>
                      </a:r>
                    </a:p>
                    <a:p>
                      <a:pPr algn="ctr">
                        <a:spcAft>
                          <a:spcPts val="0"/>
                        </a:spcAft>
                      </a:pPr>
                      <a:r>
                        <a:rPr lang="ru-RU" sz="1400" b="1" dirty="0">
                          <a:effectLst/>
                        </a:rPr>
                        <a:t>-10 </a:t>
                      </a:r>
                    </a:p>
                    <a:p>
                      <a:pPr algn="ctr">
                        <a:spcAft>
                          <a:spcPts val="0"/>
                        </a:spcAft>
                      </a:pPr>
                      <a:r>
                        <a:rPr lang="ru-RU" sz="1400" b="1" dirty="0">
                          <a:effectLst/>
                        </a:rPr>
                        <a:t>+10</a:t>
                      </a:r>
                    </a:p>
                    <a:p>
                      <a:pPr algn="ctr">
                        <a:spcAft>
                          <a:spcPts val="0"/>
                        </a:spcAft>
                      </a:pPr>
                      <a:r>
                        <a:rPr lang="ru-RU" sz="1400" b="1" dirty="0">
                          <a:effectLst/>
                        </a:rPr>
                        <a:t>  10</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r>
              <a:tr h="384819">
                <a:tc>
                  <a:txBody>
                    <a:bodyPr/>
                    <a:lstStyle/>
                    <a:p>
                      <a:pPr>
                        <a:spcAft>
                          <a:spcPts val="0"/>
                        </a:spcAft>
                      </a:pPr>
                      <a:r>
                        <a:rPr lang="ru-RU" sz="1400" b="1" spc="-10">
                          <a:effectLst/>
                        </a:rPr>
                        <a:t>Величина обустраиваемого зазора деформационного шва, мм, не более</a:t>
                      </a:r>
                      <a:endParaRPr lang="ru-RU" sz="1400" b="1">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dirty="0">
                          <a:effectLst/>
                        </a:rPr>
                        <a:t>25</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r>
              <a:tr h="345680">
                <a:tc>
                  <a:txBody>
                    <a:bodyPr/>
                    <a:lstStyle/>
                    <a:p>
                      <a:pPr>
                        <a:spcAft>
                          <a:spcPts val="0"/>
                        </a:spcAft>
                      </a:pPr>
                      <a:r>
                        <a:rPr lang="ru-RU" sz="1400" b="1" spc="-10">
                          <a:effectLst/>
                        </a:rPr>
                        <a:t>Толщина обустраиваемого элемента конструкции, мм, не менее</a:t>
                      </a:r>
                      <a:endParaRPr lang="ru-RU" sz="1400" b="1">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dirty="0">
                          <a:effectLst/>
                        </a:rPr>
                        <a:t>150</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556802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66670" y="247360"/>
            <a:ext cx="11088710" cy="4285789"/>
          </a:xfrm>
          <a:prstGeom prst="rect">
            <a:avLst/>
          </a:prstGeom>
        </p:spPr>
        <p:txBody>
          <a:bodyPr wrap="square">
            <a:spAutoFit/>
          </a:bodyPr>
          <a:lstStyle/>
          <a:p>
            <a:pPr marR="835025" indent="450215" algn="just">
              <a:lnSpc>
                <a:spcPct val="150000"/>
              </a:lnSpc>
              <a:spcBef>
                <a:spcPts val="1850"/>
              </a:spcBef>
              <a:spcAft>
                <a:spcPts val="0"/>
              </a:spcAft>
            </a:pPr>
            <a:r>
              <a:rPr lang="ru-RU" b="1" spc="-5" dirty="0">
                <a:latin typeface="Times New Roman" panose="02020603050405020304" pitchFamily="18" charset="0"/>
                <a:ea typeface="Times New Roman" panose="02020603050405020304" pitchFamily="18" charset="0"/>
              </a:rPr>
              <a:t>Применение</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и</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установка</a:t>
            </a:r>
            <a:endParaRPr lang="ru-RU" dirty="0">
              <a:latin typeface="Times New Roman" panose="02020603050405020304" pitchFamily="18" charset="0"/>
              <a:ea typeface="Times New Roman" panose="02020603050405020304" pitchFamily="18" charset="0"/>
            </a:endParaRPr>
          </a:p>
          <a:p>
            <a:pPr marR="835025" indent="450215" algn="just">
              <a:lnSpc>
                <a:spcPct val="150000"/>
              </a:lnSpc>
              <a:spcBef>
                <a:spcPts val="275"/>
              </a:spcBef>
              <a:spcAft>
                <a:spcPts val="0"/>
              </a:spcAft>
            </a:pPr>
            <a:r>
              <a:rPr lang="ru-RU" b="1" spc="-5" dirty="0">
                <a:latin typeface="Times New Roman" panose="02020603050405020304" pitchFamily="18" charset="0"/>
                <a:ea typeface="Times New Roman" panose="02020603050405020304" pitchFamily="18" charset="0"/>
              </a:rPr>
              <a:t>Процесс</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установки</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шпонки</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состоит</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из</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следующих</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основных</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операций</a:t>
            </a:r>
            <a:r>
              <a:rPr lang="ru-RU" b="1" spc="-5" dirty="0">
                <a:latin typeface="Times New Roman" panose="02020603050405020304" pitchFamily="18" charset="0"/>
                <a:ea typeface="Times New Roman" panose="02020603050405020304" pitchFamily="18" charset="0"/>
                <a:cs typeface="Arial" panose="020B0604020202020204" pitchFamily="34" charset="0"/>
              </a:rPr>
              <a:t>:</a:t>
            </a:r>
            <a:endParaRPr lang="ru-RU" dirty="0">
              <a:latin typeface="Times New Roman" panose="02020603050405020304" pitchFamily="18" charset="0"/>
              <a:ea typeface="Times New Roman" panose="02020603050405020304" pitchFamily="18" charset="0"/>
            </a:endParaRPr>
          </a:p>
          <a:p>
            <a:pPr marL="342900" marR="835025" lvl="0" indent="-342900" algn="just">
              <a:lnSpc>
                <a:spcPct val="150000"/>
              </a:lnSpc>
              <a:spcAft>
                <a:spcPts val="0"/>
              </a:spcAft>
              <a:buFont typeface="+mj-lt"/>
              <a:buAutoNum type="arabicPeriod"/>
              <a:tabLst>
                <a:tab pos="187325" algn="l"/>
              </a:tabLst>
            </a:pPr>
            <a:r>
              <a:rPr lang="ru-RU" b="1" spc="-10" dirty="0">
                <a:latin typeface="Times New Roman" panose="02020603050405020304" pitchFamily="18" charset="0"/>
                <a:ea typeface="Times New Roman" panose="02020603050405020304" pitchFamily="18" charset="0"/>
              </a:rPr>
              <a:t>подготовка</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устанавливаемого</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отрезка</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шпонки</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включая</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его</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очистку</a:t>
            </a:r>
            <a:r>
              <a:rPr lang="ru-RU" b="1" spc="-10" dirty="0">
                <a:latin typeface="Times New Roman" panose="02020603050405020304" pitchFamily="18" charset="0"/>
                <a:ea typeface="Times New Roman" panose="02020603050405020304" pitchFamily="18" charset="0"/>
                <a:cs typeface="Arial" panose="020B0604020202020204" pitchFamily="34" charset="0"/>
              </a:rPr>
              <a:t>;</a:t>
            </a:r>
            <a:endParaRPr lang="ru-RU" dirty="0">
              <a:latin typeface="Times New Roman" panose="02020603050405020304" pitchFamily="18" charset="0"/>
              <a:ea typeface="Times New Roman" panose="02020603050405020304" pitchFamily="18" charset="0"/>
            </a:endParaRPr>
          </a:p>
          <a:p>
            <a:pPr marL="342900" marR="835025" lvl="0" indent="-342900" algn="just">
              <a:lnSpc>
                <a:spcPct val="150000"/>
              </a:lnSpc>
              <a:spcAft>
                <a:spcPts val="0"/>
              </a:spcAft>
              <a:buFont typeface="+mj-lt"/>
              <a:buAutoNum type="arabicPeriod"/>
              <a:tabLst>
                <a:tab pos="187325" algn="l"/>
              </a:tabLst>
            </a:pPr>
            <a:r>
              <a:rPr lang="ru-RU" b="1" spc="-10" dirty="0">
                <a:latin typeface="Times New Roman" panose="02020603050405020304" pitchFamily="18" charset="0"/>
                <a:ea typeface="Times New Roman" panose="02020603050405020304" pitchFamily="18" charset="0"/>
              </a:rPr>
              <a:t>монтаж</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шпонки</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в</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элементах</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опалубки</a:t>
            </a:r>
            <a:r>
              <a:rPr lang="ru-RU" b="1" spc="-10" dirty="0">
                <a:latin typeface="Times New Roman" panose="02020603050405020304" pitchFamily="18" charset="0"/>
                <a:ea typeface="Times New Roman" panose="02020603050405020304" pitchFamily="18" charset="0"/>
                <a:cs typeface="Arial" panose="020B0604020202020204" pitchFamily="34" charset="0"/>
              </a:rPr>
              <a:t>;</a:t>
            </a:r>
            <a:endParaRPr lang="ru-RU" dirty="0">
              <a:latin typeface="Times New Roman" panose="02020603050405020304" pitchFamily="18" charset="0"/>
              <a:ea typeface="Times New Roman" panose="02020603050405020304" pitchFamily="18" charset="0"/>
            </a:endParaRPr>
          </a:p>
          <a:p>
            <a:pPr marL="342900" marR="835025" lvl="0" indent="-342900" algn="just">
              <a:lnSpc>
                <a:spcPct val="150000"/>
              </a:lnSpc>
              <a:spcAft>
                <a:spcPts val="0"/>
              </a:spcAft>
              <a:buFont typeface="+mj-lt"/>
              <a:buAutoNum type="arabicPeriod"/>
              <a:tabLst>
                <a:tab pos="187325" algn="l"/>
              </a:tabLst>
            </a:pPr>
            <a:r>
              <a:rPr lang="ru-RU" b="1" spc="-10" dirty="0">
                <a:latin typeface="Times New Roman" panose="02020603050405020304" pitchFamily="18" charset="0"/>
                <a:ea typeface="Times New Roman" panose="02020603050405020304" pitchFamily="18" charset="0"/>
              </a:rPr>
              <a:t>крепление</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шпонки</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к</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арматурному каркасу</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или</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другим</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образом)</a:t>
            </a:r>
            <a:r>
              <a:rPr lang="ru-RU" b="1" spc="-10" dirty="0">
                <a:latin typeface="Times New Roman" panose="02020603050405020304" pitchFamily="18" charset="0"/>
                <a:ea typeface="Times New Roman" panose="02020603050405020304" pitchFamily="18" charset="0"/>
                <a:cs typeface="Arial" panose="020B0604020202020204" pitchFamily="34" charset="0"/>
              </a:rPr>
              <a:t>;</a:t>
            </a:r>
            <a:endParaRPr lang="ru-RU" dirty="0">
              <a:latin typeface="Times New Roman" panose="02020603050405020304" pitchFamily="18" charset="0"/>
              <a:ea typeface="Times New Roman" panose="02020603050405020304" pitchFamily="18" charset="0"/>
            </a:endParaRPr>
          </a:p>
          <a:p>
            <a:pPr marL="342900" marR="835025" lvl="0" indent="-342900" algn="just">
              <a:lnSpc>
                <a:spcPct val="150000"/>
              </a:lnSpc>
              <a:spcAft>
                <a:spcPts val="0"/>
              </a:spcAft>
              <a:buFont typeface="+mj-lt"/>
              <a:buAutoNum type="arabicPeriod"/>
              <a:tabLst>
                <a:tab pos="187325" algn="l"/>
              </a:tabLst>
            </a:pPr>
            <a:r>
              <a:rPr lang="ru-RU" b="1" spc="-10" dirty="0">
                <a:latin typeface="Times New Roman" panose="02020603050405020304" pitchFamily="18" charset="0"/>
                <a:ea typeface="Times New Roman" panose="02020603050405020304" pitchFamily="18" charset="0"/>
              </a:rPr>
              <a:t>бетонирование</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участка</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конструкции</a:t>
            </a:r>
            <a:r>
              <a:rPr lang="ru-RU" b="1" spc="-10" dirty="0">
                <a:latin typeface="Times New Roman" panose="02020603050405020304" pitchFamily="18" charset="0"/>
                <a:ea typeface="Times New Roman" panose="02020603050405020304" pitchFamily="18" charset="0"/>
                <a:cs typeface="Arial" panose="020B0604020202020204" pitchFamily="34" charset="0"/>
              </a:rPr>
              <a:t>;</a:t>
            </a:r>
            <a:endParaRPr lang="ru-RU" dirty="0">
              <a:latin typeface="Times New Roman" panose="02020603050405020304" pitchFamily="18" charset="0"/>
              <a:ea typeface="Times New Roman" panose="02020603050405020304" pitchFamily="18" charset="0"/>
            </a:endParaRPr>
          </a:p>
          <a:p>
            <a:pPr marL="342900" marR="835025" lvl="0" indent="-342900" algn="just">
              <a:lnSpc>
                <a:spcPct val="150000"/>
              </a:lnSpc>
              <a:spcAft>
                <a:spcPts val="0"/>
              </a:spcAft>
              <a:buFont typeface="+mj-lt"/>
              <a:buAutoNum type="arabicPeriod"/>
              <a:tabLst>
                <a:tab pos="187325" algn="l"/>
              </a:tabLst>
            </a:pPr>
            <a:r>
              <a:rPr lang="ru-RU" b="1" spc="-5" dirty="0">
                <a:latin typeface="Times New Roman" panose="02020603050405020304" pitchFamily="18" charset="0"/>
                <a:ea typeface="Times New Roman" panose="02020603050405020304" pitchFamily="18" charset="0"/>
              </a:rPr>
              <a:t>очистка</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шпонки</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перед</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бетонированием</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сопрягаемого</a:t>
            </a:r>
            <a:r>
              <a:rPr lang="ru-RU" b="1" spc="-5" dirty="0">
                <a:latin typeface="Times New Roman" panose="02020603050405020304" pitchFamily="18" charset="0"/>
                <a:ea typeface="Times New Roman" panose="02020603050405020304" pitchFamily="18" charset="0"/>
                <a:cs typeface="Arial" panose="020B0604020202020204" pitchFamily="34" charset="0"/>
              </a:rPr>
              <a:t> </a:t>
            </a:r>
            <a:r>
              <a:rPr lang="ru-RU" b="1" spc="-5" dirty="0">
                <a:latin typeface="Times New Roman" panose="02020603050405020304" pitchFamily="18" charset="0"/>
                <a:ea typeface="Times New Roman" panose="02020603050405020304" pitchFamily="18" charset="0"/>
              </a:rPr>
              <a:t>участка</a:t>
            </a:r>
            <a:r>
              <a:rPr lang="ru-RU" b="1" spc="-5" dirty="0">
                <a:latin typeface="Times New Roman" panose="02020603050405020304" pitchFamily="18" charset="0"/>
                <a:ea typeface="Times New Roman" panose="02020603050405020304" pitchFamily="18" charset="0"/>
                <a:cs typeface="Arial" panose="020B0604020202020204" pitchFamily="34" charset="0"/>
              </a:rPr>
              <a:t>;</a:t>
            </a:r>
            <a:endParaRPr lang="ru-RU" dirty="0">
              <a:latin typeface="Times New Roman" panose="02020603050405020304" pitchFamily="18" charset="0"/>
              <a:ea typeface="Times New Roman" panose="02020603050405020304" pitchFamily="18" charset="0"/>
            </a:endParaRPr>
          </a:p>
          <a:p>
            <a:pPr marL="342900" marR="835025" lvl="0" indent="-342900" algn="just">
              <a:lnSpc>
                <a:spcPct val="150000"/>
              </a:lnSpc>
              <a:spcBef>
                <a:spcPts val="10"/>
              </a:spcBef>
              <a:spcAft>
                <a:spcPts val="0"/>
              </a:spcAft>
              <a:buFont typeface="+mj-lt"/>
              <a:buAutoNum type="arabicPeriod"/>
              <a:tabLst>
                <a:tab pos="187325" algn="l"/>
              </a:tabLst>
            </a:pPr>
            <a:r>
              <a:rPr lang="ru-RU" b="1" spc="-10" dirty="0">
                <a:latin typeface="Times New Roman" panose="02020603050405020304" pitchFamily="18" charset="0"/>
                <a:ea typeface="Times New Roman" panose="02020603050405020304" pitchFamily="18" charset="0"/>
              </a:rPr>
              <a:t>перестановка</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элементов</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опалубки</a:t>
            </a:r>
            <a:r>
              <a:rPr lang="ru-RU" b="1" spc="-10" dirty="0">
                <a:latin typeface="Times New Roman" panose="02020603050405020304" pitchFamily="18" charset="0"/>
                <a:ea typeface="Times New Roman" panose="02020603050405020304" pitchFamily="18" charset="0"/>
                <a:cs typeface="Arial" panose="020B0604020202020204" pitchFamily="34" charset="0"/>
              </a:rPr>
              <a:t>;</a:t>
            </a:r>
            <a:endParaRPr lang="ru-RU" dirty="0">
              <a:latin typeface="Times New Roman" panose="02020603050405020304" pitchFamily="18" charset="0"/>
              <a:ea typeface="Times New Roman" panose="02020603050405020304" pitchFamily="18" charset="0"/>
            </a:endParaRPr>
          </a:p>
          <a:p>
            <a:pPr marL="342900" marR="835025" lvl="0" indent="-342900" algn="just">
              <a:lnSpc>
                <a:spcPct val="150000"/>
              </a:lnSpc>
              <a:spcAft>
                <a:spcPts val="0"/>
              </a:spcAft>
              <a:buFont typeface="+mj-lt"/>
              <a:buAutoNum type="arabicPeriod"/>
              <a:tabLst>
                <a:tab pos="187325" algn="l"/>
              </a:tabLst>
            </a:pPr>
            <a:r>
              <a:rPr lang="ru-RU" b="1" spc="-10" dirty="0">
                <a:latin typeface="Times New Roman" panose="02020603050405020304" pitchFamily="18" charset="0"/>
                <a:ea typeface="Times New Roman" panose="02020603050405020304" pitchFamily="18" charset="0"/>
              </a:rPr>
              <a:t>установка</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заполнителя</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шва</a:t>
            </a:r>
            <a:r>
              <a:rPr lang="ru-RU" b="1" spc="-10" dirty="0">
                <a:latin typeface="Times New Roman" panose="02020603050405020304" pitchFamily="18" charset="0"/>
                <a:ea typeface="Times New Roman" panose="02020603050405020304" pitchFamily="18" charset="0"/>
                <a:cs typeface="Arial" panose="020B0604020202020204" pitchFamily="34" charset="0"/>
              </a:rPr>
              <a:t>;</a:t>
            </a:r>
            <a:endParaRPr lang="ru-RU" dirty="0">
              <a:latin typeface="Times New Roman" panose="02020603050405020304" pitchFamily="18" charset="0"/>
              <a:ea typeface="Times New Roman" panose="02020603050405020304" pitchFamily="18" charset="0"/>
            </a:endParaRPr>
          </a:p>
          <a:p>
            <a:pPr marL="342900" marR="835025" lvl="0" indent="-342900" algn="just">
              <a:lnSpc>
                <a:spcPct val="150000"/>
              </a:lnSpc>
              <a:spcAft>
                <a:spcPts val="0"/>
              </a:spcAft>
              <a:buFont typeface="+mj-lt"/>
              <a:buAutoNum type="arabicPeriod"/>
              <a:tabLst>
                <a:tab pos="187325" algn="l"/>
              </a:tabLst>
            </a:pPr>
            <a:r>
              <a:rPr lang="ru-RU" b="1" spc="-10" dirty="0">
                <a:latin typeface="Times New Roman" panose="02020603050405020304" pitchFamily="18" charset="0"/>
                <a:ea typeface="Times New Roman" panose="02020603050405020304" pitchFamily="18" charset="0"/>
              </a:rPr>
              <a:t>бетонирование</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сопрягаемого</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участка</a:t>
            </a:r>
            <a:r>
              <a:rPr lang="ru-RU" b="1" spc="-10" dirty="0">
                <a:latin typeface="Times New Roman" panose="02020603050405020304" pitchFamily="18" charset="0"/>
                <a:ea typeface="Times New Roman" panose="02020603050405020304" pitchFamily="18" charset="0"/>
                <a:cs typeface="Arial" panose="020B0604020202020204" pitchFamily="34" charset="0"/>
              </a:rPr>
              <a:t> </a:t>
            </a:r>
            <a:r>
              <a:rPr lang="ru-RU" b="1" spc="-10" dirty="0">
                <a:latin typeface="Times New Roman" panose="02020603050405020304" pitchFamily="18" charset="0"/>
                <a:ea typeface="Times New Roman" panose="02020603050405020304" pitchFamily="18" charset="0"/>
              </a:rPr>
              <a:t>конструкции</a:t>
            </a:r>
            <a:r>
              <a:rPr lang="ru-RU" b="1" spc="-10" dirty="0">
                <a:latin typeface="Times New Roman" panose="02020603050405020304" pitchFamily="18" charset="0"/>
                <a:ea typeface="Times New Roman" panose="02020603050405020304" pitchFamily="18" charset="0"/>
                <a:cs typeface="Arial" panose="020B0604020202020204" pitchFamily="34" charset="0"/>
              </a:rPr>
              <a:t>.</a:t>
            </a:r>
            <a:endParaRPr lang="ru-RU"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33814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69193" y="205207"/>
            <a:ext cx="11299065" cy="826508"/>
          </a:xfrm>
          <a:prstGeom prst="rect">
            <a:avLst/>
          </a:prstGeom>
        </p:spPr>
        <p:txBody>
          <a:bodyPr wrap="square">
            <a:spAutoFit/>
          </a:bodyPr>
          <a:lstStyle/>
          <a:p>
            <a:pPr marR="835025" algn="ctr">
              <a:lnSpc>
                <a:spcPts val="1405"/>
              </a:lnSpc>
              <a:spcAft>
                <a:spcPts val="0"/>
              </a:spcAft>
            </a:pPr>
            <a:endParaRPr lang="ru-RU" b="1" i="1" spc="-10" dirty="0" smtClean="0">
              <a:latin typeface="Times New Roman" panose="02020603050405020304" pitchFamily="18" charset="0"/>
              <a:ea typeface="Times New Roman" panose="02020603050405020304" pitchFamily="18" charset="0"/>
            </a:endParaRPr>
          </a:p>
          <a:p>
            <a:pPr marR="835025" algn="ctr">
              <a:lnSpc>
                <a:spcPts val="1405"/>
              </a:lnSpc>
              <a:spcAft>
                <a:spcPts val="0"/>
              </a:spcAft>
            </a:pPr>
            <a:r>
              <a:rPr lang="ru-RU" b="1" i="1" spc="-10" dirty="0" smtClean="0">
                <a:ea typeface="Times New Roman" panose="02020603050405020304" pitchFamily="18" charset="0"/>
              </a:rPr>
              <a:t>ШПОНКИ </a:t>
            </a:r>
            <a:r>
              <a:rPr lang="ru-RU" b="1" i="1" spc="-10" dirty="0">
                <a:ea typeface="Times New Roman" panose="02020603050405020304" pitchFamily="18" charset="0"/>
              </a:rPr>
              <a:t>ГИДРОТЕХНИЧЕСКИЕ РЕЗИНОВЫЕ </a:t>
            </a:r>
            <a:r>
              <a:rPr lang="ru-RU" b="1" i="1" spc="-5" dirty="0">
                <a:ea typeface="Times New Roman" panose="02020603050405020304" pitchFamily="18" charset="0"/>
              </a:rPr>
              <a:t>(ТУ 2549-001-46603100-98)</a:t>
            </a:r>
            <a:endParaRPr lang="ru-RU" dirty="0">
              <a:ea typeface="Times New Roman" panose="02020603050405020304" pitchFamily="18" charset="0"/>
            </a:endParaRPr>
          </a:p>
          <a:p>
            <a:pPr marR="835025" algn="just">
              <a:lnSpc>
                <a:spcPts val="1380"/>
              </a:lnSpc>
              <a:spcAft>
                <a:spcPts val="0"/>
              </a:spcAft>
            </a:pPr>
            <a:r>
              <a:rPr lang="ru-RU" b="1" dirty="0">
                <a:ea typeface="Times New Roman" panose="02020603050405020304" pitchFamily="18" charset="0"/>
              </a:rPr>
              <a:t>Шпонки изготавливаются из резиновых смесей, соответствующих по физико-механическим показателям нормам, приведенным в таблице. Остальные требования - по ТУ 38.105.1082-86.</a:t>
            </a:r>
            <a:endParaRPr lang="ru-RU" dirty="0">
              <a:effectLst/>
              <a:ea typeface="Times New Roman" panose="02020603050405020304" pitchFamily="18" charset="0"/>
            </a:endParaRPr>
          </a:p>
        </p:txBody>
      </p:sp>
      <p:graphicFrame>
        <p:nvGraphicFramePr>
          <p:cNvPr id="5" name="Таблица 4"/>
          <p:cNvGraphicFramePr>
            <a:graphicFrameLocks noGrp="1"/>
          </p:cNvGraphicFramePr>
          <p:nvPr>
            <p:extLst>
              <p:ext uri="{D42A27DB-BD31-4B8C-83A1-F6EECF244321}">
                <p14:modId xmlns:p14="http://schemas.microsoft.com/office/powerpoint/2010/main" val="1651506891"/>
              </p:ext>
            </p:extLst>
          </p:nvPr>
        </p:nvGraphicFramePr>
        <p:xfrm>
          <a:off x="154546" y="1262130"/>
          <a:ext cx="11011436" cy="4745471"/>
        </p:xfrm>
        <a:graphic>
          <a:graphicData uri="http://schemas.openxmlformats.org/drawingml/2006/table">
            <a:tbl>
              <a:tblPr>
                <a:tableStyleId>{5C22544A-7EE6-4342-B048-85BDC9FD1C3A}</a:tableStyleId>
              </a:tblPr>
              <a:tblGrid>
                <a:gridCol w="6014434"/>
                <a:gridCol w="2292440"/>
                <a:gridCol w="2704562"/>
              </a:tblGrid>
              <a:tr h="610378">
                <a:tc>
                  <a:txBody>
                    <a:bodyPr/>
                    <a:lstStyle/>
                    <a:p>
                      <a:pPr marL="897890" marR="835025">
                        <a:lnSpc>
                          <a:spcPts val="1270"/>
                        </a:lnSpc>
                        <a:spcAft>
                          <a:spcPts val="0"/>
                        </a:spcAft>
                      </a:pPr>
                      <a:endParaRPr lang="ru-RU" sz="1600" b="1" dirty="0" smtClean="0">
                        <a:effectLst/>
                        <a:latin typeface="+mn-lt"/>
                      </a:endParaRPr>
                    </a:p>
                    <a:p>
                      <a:pPr marL="897890" marR="835025">
                        <a:lnSpc>
                          <a:spcPts val="1270"/>
                        </a:lnSpc>
                        <a:spcAft>
                          <a:spcPts val="0"/>
                        </a:spcAft>
                      </a:pPr>
                      <a:r>
                        <a:rPr lang="ru-RU" sz="1600" b="1" dirty="0" smtClean="0">
                          <a:effectLst/>
                          <a:latin typeface="+mn-lt"/>
                        </a:rPr>
                        <a:t>Наименование </a:t>
                      </a:r>
                      <a:r>
                        <a:rPr lang="ru-RU" sz="1600" b="1" dirty="0">
                          <a:effectLst/>
                          <a:latin typeface="+mn-lt"/>
                        </a:rPr>
                        <a:t>показателя</a:t>
                      </a:r>
                      <a:endParaRPr lang="ru-RU" sz="1600" b="1" dirty="0">
                        <a:effectLst/>
                        <a:latin typeface="+mn-lt"/>
                        <a:ea typeface="Times New Roman" panose="02020603050405020304" pitchFamily="18" charset="0"/>
                      </a:endParaRPr>
                    </a:p>
                  </a:txBody>
                  <a:tcPr marL="19097" marR="19097" marT="0" marB="0"/>
                </a:tc>
                <a:tc>
                  <a:txBody>
                    <a:bodyPr/>
                    <a:lstStyle/>
                    <a:p>
                      <a:pPr marL="243840" marR="835025" indent="141605">
                        <a:lnSpc>
                          <a:spcPts val="1270"/>
                        </a:lnSpc>
                        <a:spcAft>
                          <a:spcPts val="0"/>
                        </a:spcAft>
                      </a:pPr>
                      <a:endParaRPr lang="ru-RU" sz="1600" b="1" dirty="0" smtClean="0">
                        <a:effectLst/>
                        <a:latin typeface="+mn-lt"/>
                      </a:endParaRPr>
                    </a:p>
                    <a:p>
                      <a:pPr marL="243840" marR="835025" indent="141605">
                        <a:lnSpc>
                          <a:spcPts val="1270"/>
                        </a:lnSpc>
                        <a:spcAft>
                          <a:spcPts val="0"/>
                        </a:spcAft>
                      </a:pPr>
                      <a:r>
                        <a:rPr lang="ru-RU" sz="1600" b="1" dirty="0" smtClean="0">
                          <a:effectLst/>
                          <a:latin typeface="+mn-lt"/>
                        </a:rPr>
                        <a:t>Метод </a:t>
                      </a:r>
                      <a:r>
                        <a:rPr lang="ru-RU" sz="1600" b="1" dirty="0">
                          <a:effectLst/>
                          <a:latin typeface="+mn-lt"/>
                        </a:rPr>
                        <a:t>испытания</a:t>
                      </a:r>
                      <a:endParaRPr lang="ru-RU" sz="1600" b="1" dirty="0">
                        <a:effectLst/>
                        <a:latin typeface="+mn-lt"/>
                        <a:ea typeface="Times New Roman" panose="02020603050405020304" pitchFamily="18" charset="0"/>
                      </a:endParaRPr>
                    </a:p>
                  </a:txBody>
                  <a:tcPr marL="19097" marR="19097" marT="0" marB="0"/>
                </a:tc>
                <a:tc>
                  <a:txBody>
                    <a:bodyPr/>
                    <a:lstStyle/>
                    <a:p>
                      <a:pPr marL="144780" marR="835025" algn="ctr">
                        <a:lnSpc>
                          <a:spcPts val="1295"/>
                        </a:lnSpc>
                        <a:spcAft>
                          <a:spcPts val="0"/>
                        </a:spcAft>
                      </a:pPr>
                      <a:endParaRPr lang="ru-RU" sz="1600" b="1" dirty="0">
                        <a:effectLst/>
                        <a:latin typeface="+mn-lt"/>
                        <a:ea typeface="Times New Roman" panose="02020603050405020304" pitchFamily="18" charset="0"/>
                      </a:endParaRPr>
                    </a:p>
                  </a:txBody>
                  <a:tcPr marL="19097" marR="19097" marT="0" marB="0"/>
                </a:tc>
              </a:tr>
              <a:tr h="249698">
                <a:tc>
                  <a:txBody>
                    <a:bodyPr/>
                    <a:lstStyle/>
                    <a:p>
                      <a:pPr marR="835025">
                        <a:lnSpc>
                          <a:spcPts val="1250"/>
                        </a:lnSpc>
                        <a:spcAft>
                          <a:spcPts val="0"/>
                        </a:spcAft>
                      </a:pPr>
                      <a:r>
                        <a:rPr lang="ru-RU" sz="1600" b="1" dirty="0" smtClean="0">
                          <a:effectLst/>
                          <a:latin typeface="+mn-lt"/>
                        </a:rPr>
                        <a:t>Твердость </a:t>
                      </a:r>
                      <a:r>
                        <a:rPr lang="ru-RU" sz="1600" b="1" dirty="0">
                          <a:effectLst/>
                          <a:latin typeface="+mn-lt"/>
                        </a:rPr>
                        <a:t>по Шор А, единицы Шор А, в пределах</a:t>
                      </a:r>
                      <a:endParaRPr lang="ru-RU" sz="1600" b="1" dirty="0">
                        <a:effectLst/>
                        <a:latin typeface="+mn-lt"/>
                        <a:ea typeface="Times New Roman" panose="02020603050405020304" pitchFamily="18" charset="0"/>
                      </a:endParaRPr>
                    </a:p>
                  </a:txBody>
                  <a:tcPr marL="19097" marR="19097" marT="0" marB="0"/>
                </a:tc>
                <a:tc>
                  <a:txBody>
                    <a:bodyPr/>
                    <a:lstStyle/>
                    <a:p>
                      <a:pPr marL="271145" marR="835025">
                        <a:spcAft>
                          <a:spcPts val="0"/>
                        </a:spcAft>
                      </a:pPr>
                      <a:r>
                        <a:rPr lang="ru-RU" sz="1600" b="1">
                          <a:effectLst/>
                          <a:latin typeface="+mn-lt"/>
                        </a:rPr>
                        <a:t>ГОСТ 263</a:t>
                      </a:r>
                      <a:endParaRPr lang="ru-RU" sz="1600" b="1">
                        <a:effectLst/>
                        <a:latin typeface="+mn-lt"/>
                        <a:ea typeface="Times New Roman" panose="02020603050405020304" pitchFamily="18" charset="0"/>
                      </a:endParaRPr>
                    </a:p>
                  </a:txBody>
                  <a:tcPr marL="19097" marR="19097" marT="0" marB="0"/>
                </a:tc>
                <a:tc>
                  <a:txBody>
                    <a:bodyPr/>
                    <a:lstStyle/>
                    <a:p>
                      <a:pPr marL="373380" marR="835025">
                        <a:lnSpc>
                          <a:spcPts val="1260"/>
                        </a:lnSpc>
                        <a:spcAft>
                          <a:spcPts val="0"/>
                        </a:spcAft>
                      </a:pPr>
                      <a:r>
                        <a:rPr lang="ru-RU" sz="1600" b="1">
                          <a:effectLst/>
                          <a:latin typeface="+mn-lt"/>
                        </a:rPr>
                        <a:t>70+5 -4</a:t>
                      </a:r>
                      <a:endParaRPr lang="ru-RU" sz="1600" b="1">
                        <a:effectLst/>
                        <a:latin typeface="+mn-lt"/>
                        <a:ea typeface="Times New Roman" panose="02020603050405020304" pitchFamily="18" charset="0"/>
                      </a:endParaRPr>
                    </a:p>
                  </a:txBody>
                  <a:tcPr marL="19097" marR="19097" marT="0" marB="0"/>
                </a:tc>
              </a:tr>
              <a:tr h="372399">
                <a:tc>
                  <a:txBody>
                    <a:bodyPr/>
                    <a:lstStyle/>
                    <a:p>
                      <a:pPr marR="835025">
                        <a:lnSpc>
                          <a:spcPts val="1260"/>
                        </a:lnSpc>
                        <a:spcAft>
                          <a:spcPts val="0"/>
                        </a:spcAft>
                      </a:pPr>
                      <a:r>
                        <a:rPr lang="ru-RU" sz="1600" b="1" spc="-5" dirty="0" smtClean="0">
                          <a:effectLst/>
                          <a:latin typeface="+mn-lt"/>
                        </a:rPr>
                        <a:t>Условная   </a:t>
                      </a:r>
                      <a:r>
                        <a:rPr lang="ru-RU" sz="1600" b="1" spc="-5" dirty="0">
                          <a:effectLst/>
                          <a:latin typeface="+mn-lt"/>
                        </a:rPr>
                        <a:t>прочность   при   растяжении, </a:t>
                      </a:r>
                      <a:r>
                        <a:rPr lang="ru-RU" sz="1600" b="1" dirty="0">
                          <a:effectLst/>
                          <a:latin typeface="+mn-lt"/>
                        </a:rPr>
                        <a:t>МПа (кг/см</a:t>
                      </a:r>
                      <a:r>
                        <a:rPr lang="ru-RU" sz="1600" b="1" baseline="30000" dirty="0">
                          <a:effectLst/>
                          <a:latin typeface="+mn-lt"/>
                        </a:rPr>
                        <a:t>2</a:t>
                      </a:r>
                      <a:r>
                        <a:rPr lang="ru-RU" sz="1600" b="1" dirty="0">
                          <a:effectLst/>
                          <a:latin typeface="+mn-lt"/>
                        </a:rPr>
                        <a:t>), не менее</a:t>
                      </a:r>
                      <a:endParaRPr lang="ru-RU" sz="1600" b="1" dirty="0">
                        <a:effectLst/>
                        <a:latin typeface="+mn-lt"/>
                        <a:ea typeface="Times New Roman" panose="02020603050405020304" pitchFamily="18" charset="0"/>
                      </a:endParaRPr>
                    </a:p>
                  </a:txBody>
                  <a:tcPr marL="19097" marR="19097" marT="0" marB="0"/>
                </a:tc>
                <a:tc>
                  <a:txBody>
                    <a:bodyPr/>
                    <a:lstStyle/>
                    <a:p>
                      <a:pPr marL="271145" marR="835025">
                        <a:lnSpc>
                          <a:spcPts val="1260"/>
                        </a:lnSpc>
                        <a:spcAft>
                          <a:spcPts val="0"/>
                        </a:spcAft>
                      </a:pPr>
                      <a:r>
                        <a:rPr lang="ru-RU" sz="1600" b="1">
                          <a:effectLst/>
                          <a:latin typeface="+mn-lt"/>
                        </a:rPr>
                        <a:t>ГОСТ 270 тип 1</a:t>
                      </a:r>
                      <a:endParaRPr lang="ru-RU" sz="1600" b="1">
                        <a:effectLst/>
                        <a:latin typeface="+mn-lt"/>
                        <a:ea typeface="Times New Roman" panose="02020603050405020304" pitchFamily="18" charset="0"/>
                      </a:endParaRPr>
                    </a:p>
                  </a:txBody>
                  <a:tcPr marL="19097" marR="19097" marT="0" marB="0"/>
                </a:tc>
                <a:tc>
                  <a:txBody>
                    <a:bodyPr/>
                    <a:lstStyle/>
                    <a:p>
                      <a:pPr marR="835025" algn="ctr">
                        <a:spcAft>
                          <a:spcPts val="0"/>
                        </a:spcAft>
                      </a:pPr>
                      <a:r>
                        <a:rPr lang="ru-RU" sz="1600" b="1">
                          <a:effectLst/>
                          <a:latin typeface="+mn-lt"/>
                        </a:rPr>
                        <a:t>7,5 (76,4)</a:t>
                      </a:r>
                      <a:endParaRPr lang="ru-RU" sz="1600" b="1">
                        <a:effectLst/>
                        <a:latin typeface="+mn-lt"/>
                        <a:ea typeface="Times New Roman" panose="02020603050405020304" pitchFamily="18" charset="0"/>
                      </a:endParaRPr>
                    </a:p>
                  </a:txBody>
                  <a:tcPr marL="19097" marR="19097" marT="0" marB="0"/>
                </a:tc>
              </a:tr>
              <a:tr h="249698">
                <a:tc>
                  <a:txBody>
                    <a:bodyPr/>
                    <a:lstStyle/>
                    <a:p>
                      <a:pPr marR="835025">
                        <a:lnSpc>
                          <a:spcPts val="1250"/>
                        </a:lnSpc>
                        <a:spcAft>
                          <a:spcPts val="0"/>
                        </a:spcAft>
                      </a:pPr>
                      <a:r>
                        <a:rPr lang="ru-RU" sz="1600" b="1" dirty="0" smtClean="0">
                          <a:effectLst/>
                          <a:latin typeface="+mn-lt"/>
                        </a:rPr>
                        <a:t>Относительное </a:t>
                      </a:r>
                      <a:r>
                        <a:rPr lang="ru-RU" sz="1600" b="1" dirty="0">
                          <a:effectLst/>
                          <a:latin typeface="+mn-lt"/>
                        </a:rPr>
                        <a:t>удлинение при разрыве, %, не менее</a:t>
                      </a:r>
                      <a:endParaRPr lang="ru-RU" sz="1600" b="1" dirty="0">
                        <a:effectLst/>
                        <a:latin typeface="+mn-lt"/>
                        <a:ea typeface="Times New Roman" panose="02020603050405020304" pitchFamily="18" charset="0"/>
                      </a:endParaRPr>
                    </a:p>
                  </a:txBody>
                  <a:tcPr marL="19097" marR="19097" marT="0" marB="0"/>
                </a:tc>
                <a:tc>
                  <a:txBody>
                    <a:bodyPr/>
                    <a:lstStyle/>
                    <a:p>
                      <a:pPr marL="269875" marR="835025">
                        <a:lnSpc>
                          <a:spcPts val="1270"/>
                        </a:lnSpc>
                        <a:spcAft>
                          <a:spcPts val="0"/>
                        </a:spcAft>
                      </a:pPr>
                      <a:r>
                        <a:rPr lang="ru-RU" sz="1600" b="1">
                          <a:effectLst/>
                          <a:latin typeface="+mn-lt"/>
                        </a:rPr>
                        <a:t>ГОСТ 270 тип 1</a:t>
                      </a:r>
                      <a:endParaRPr lang="ru-RU" sz="1600" b="1">
                        <a:effectLst/>
                        <a:latin typeface="+mn-lt"/>
                        <a:ea typeface="Times New Roman" panose="02020603050405020304" pitchFamily="18" charset="0"/>
                      </a:endParaRPr>
                    </a:p>
                  </a:txBody>
                  <a:tcPr marL="19097" marR="19097" marT="0" marB="0"/>
                </a:tc>
                <a:tc>
                  <a:txBody>
                    <a:bodyPr/>
                    <a:lstStyle/>
                    <a:p>
                      <a:pPr marR="835025" algn="ctr">
                        <a:spcAft>
                          <a:spcPts val="0"/>
                        </a:spcAft>
                      </a:pPr>
                      <a:r>
                        <a:rPr lang="ru-RU" sz="1600" b="1">
                          <a:effectLst/>
                          <a:latin typeface="+mn-lt"/>
                        </a:rPr>
                        <a:t>150</a:t>
                      </a:r>
                      <a:endParaRPr lang="ru-RU" sz="1600" b="1">
                        <a:effectLst/>
                        <a:latin typeface="+mn-lt"/>
                        <a:ea typeface="Times New Roman" panose="02020603050405020304" pitchFamily="18" charset="0"/>
                      </a:endParaRPr>
                    </a:p>
                  </a:txBody>
                  <a:tcPr marL="19097" marR="19097" marT="0" marB="0"/>
                </a:tc>
              </a:tr>
              <a:tr h="620665">
                <a:tc>
                  <a:txBody>
                    <a:bodyPr/>
                    <a:lstStyle/>
                    <a:p>
                      <a:pPr marR="835025">
                        <a:lnSpc>
                          <a:spcPts val="1285"/>
                        </a:lnSpc>
                        <a:spcAft>
                          <a:spcPts val="0"/>
                        </a:spcAft>
                      </a:pPr>
                      <a:r>
                        <a:rPr lang="ru-RU" sz="1600" b="1" dirty="0" smtClean="0">
                          <a:effectLst/>
                          <a:latin typeface="+mn-lt"/>
                        </a:rPr>
                        <a:t>Относительная </a:t>
                      </a:r>
                      <a:r>
                        <a:rPr lang="ru-RU" sz="1600" b="1" dirty="0">
                          <a:effectLst/>
                          <a:latin typeface="+mn-lt"/>
                        </a:rPr>
                        <a:t>остаточная деформация после старения в воздухе при сжатии 20% в течение 22 часов при температуре 100°С, %, не более</a:t>
                      </a:r>
                      <a:endParaRPr lang="ru-RU" sz="1600" b="1" dirty="0">
                        <a:effectLst/>
                        <a:latin typeface="+mn-lt"/>
                        <a:ea typeface="Times New Roman" panose="02020603050405020304" pitchFamily="18" charset="0"/>
                      </a:endParaRPr>
                    </a:p>
                  </a:txBody>
                  <a:tcPr marL="19097" marR="19097" marT="0" marB="0"/>
                </a:tc>
                <a:tc>
                  <a:txBody>
                    <a:bodyPr/>
                    <a:lstStyle/>
                    <a:p>
                      <a:pPr marL="210185" marR="835025">
                        <a:lnSpc>
                          <a:spcPts val="1270"/>
                        </a:lnSpc>
                        <a:spcAft>
                          <a:spcPts val="0"/>
                        </a:spcAft>
                      </a:pPr>
                      <a:r>
                        <a:rPr lang="ru-RU" sz="1600" b="1">
                          <a:effectLst/>
                          <a:latin typeface="+mn-lt"/>
                        </a:rPr>
                        <a:t>ГОСТ 9.029 метод Б</a:t>
                      </a:r>
                      <a:endParaRPr lang="ru-RU" sz="1600" b="1">
                        <a:effectLst/>
                        <a:latin typeface="+mn-lt"/>
                        <a:ea typeface="Times New Roman" panose="02020603050405020304" pitchFamily="18" charset="0"/>
                      </a:endParaRPr>
                    </a:p>
                  </a:txBody>
                  <a:tcPr marL="19097" marR="19097" marT="0" marB="0"/>
                </a:tc>
                <a:tc>
                  <a:txBody>
                    <a:bodyPr/>
                    <a:lstStyle/>
                    <a:p>
                      <a:pPr marR="835025" algn="ctr">
                        <a:spcAft>
                          <a:spcPts val="0"/>
                        </a:spcAft>
                      </a:pPr>
                      <a:r>
                        <a:rPr lang="ru-RU" sz="1600" b="1">
                          <a:effectLst/>
                          <a:latin typeface="+mn-lt"/>
                        </a:rPr>
                        <a:t>нет данных</a:t>
                      </a:r>
                      <a:endParaRPr lang="ru-RU" sz="1600" b="1">
                        <a:effectLst/>
                        <a:latin typeface="+mn-lt"/>
                        <a:ea typeface="Times New Roman" panose="02020603050405020304" pitchFamily="18" charset="0"/>
                      </a:endParaRPr>
                    </a:p>
                  </a:txBody>
                  <a:tcPr marL="19097" marR="19097" marT="0" marB="0"/>
                </a:tc>
              </a:tr>
              <a:tr h="1365463">
                <a:tc>
                  <a:txBody>
                    <a:bodyPr/>
                    <a:lstStyle/>
                    <a:p>
                      <a:pPr marR="835025" indent="8890">
                        <a:lnSpc>
                          <a:spcPts val="1285"/>
                        </a:lnSpc>
                        <a:spcAft>
                          <a:spcPts val="0"/>
                        </a:spcAft>
                      </a:pPr>
                      <a:r>
                        <a:rPr lang="ru-RU" sz="1600" b="1" dirty="0">
                          <a:effectLst/>
                          <a:latin typeface="+mn-lt"/>
                        </a:rPr>
                        <a:t>Изменение показателей после старения </a:t>
                      </a:r>
                      <a:r>
                        <a:rPr lang="ru-RU" sz="1600" b="1" spc="-5" dirty="0">
                          <a:effectLst/>
                          <a:latin typeface="+mn-lt"/>
                        </a:rPr>
                        <a:t>в    воздухе    в   течение    7    суток   при </a:t>
                      </a:r>
                      <a:r>
                        <a:rPr lang="ru-RU" sz="1600" b="1" dirty="0">
                          <a:effectLst/>
                          <a:latin typeface="+mn-lt"/>
                        </a:rPr>
                        <a:t>температуре 100°С:</a:t>
                      </a:r>
                    </a:p>
                    <a:p>
                      <a:pPr marR="835025">
                        <a:lnSpc>
                          <a:spcPts val="1285"/>
                        </a:lnSpc>
                        <a:spcAft>
                          <a:spcPts val="0"/>
                        </a:spcAft>
                        <a:tabLst>
                          <a:tab pos="262255" algn="l"/>
                        </a:tabLst>
                      </a:pPr>
                      <a:r>
                        <a:rPr lang="ru-RU" sz="1600" b="1" dirty="0">
                          <a:effectLst/>
                          <a:latin typeface="+mn-lt"/>
                        </a:rPr>
                        <a:t>•	твердость, ед. Шор А, в пределах;</a:t>
                      </a:r>
                    </a:p>
                    <a:p>
                      <a:pPr marR="835025">
                        <a:lnSpc>
                          <a:spcPts val="1295"/>
                        </a:lnSpc>
                        <a:spcAft>
                          <a:spcPts val="0"/>
                        </a:spcAft>
                        <a:tabLst>
                          <a:tab pos="262255" algn="l"/>
                        </a:tabLst>
                      </a:pPr>
                      <a:r>
                        <a:rPr lang="ru-RU" sz="1600" b="1" dirty="0">
                          <a:effectLst/>
                          <a:latin typeface="+mn-lt"/>
                        </a:rPr>
                        <a:t>•	условная прочность при растяжении,</a:t>
                      </a:r>
                      <a:br>
                        <a:rPr lang="ru-RU" sz="1600" b="1" dirty="0">
                          <a:effectLst/>
                          <a:latin typeface="+mn-lt"/>
                        </a:rPr>
                      </a:br>
                      <a:r>
                        <a:rPr lang="ru-RU" sz="1600" b="1" dirty="0">
                          <a:effectLst/>
                          <a:latin typeface="+mn-lt"/>
                        </a:rPr>
                        <a:t>%, не менее;</a:t>
                      </a:r>
                    </a:p>
                    <a:p>
                      <a:pPr marR="835025">
                        <a:lnSpc>
                          <a:spcPts val="1295"/>
                        </a:lnSpc>
                        <a:spcAft>
                          <a:spcPts val="0"/>
                        </a:spcAft>
                      </a:pPr>
                      <a:r>
                        <a:rPr lang="ru-RU" sz="1600" b="1" spc="-5" dirty="0" smtClean="0">
                          <a:effectLst/>
                          <a:latin typeface="+mn-lt"/>
                        </a:rPr>
                        <a:t>•   </a:t>
                      </a:r>
                      <a:r>
                        <a:rPr lang="ru-RU" sz="1600" b="1" spc="-5" dirty="0">
                          <a:effectLst/>
                          <a:latin typeface="+mn-lt"/>
                        </a:rPr>
                        <a:t>относительное        удлинение        при </a:t>
                      </a:r>
                      <a:r>
                        <a:rPr lang="ru-RU" sz="1600" b="1" dirty="0">
                          <a:effectLst/>
                          <a:latin typeface="+mn-lt"/>
                        </a:rPr>
                        <a:t>разрыве, %, </a:t>
                      </a:r>
                      <a:r>
                        <a:rPr lang="ru-RU" sz="1600" b="1" dirty="0" smtClean="0">
                          <a:effectLst/>
                          <a:latin typeface="+mn-lt"/>
                        </a:rPr>
                        <a:t>не</a:t>
                      </a:r>
                      <a:r>
                        <a:rPr lang="ru-RU" sz="1600" b="1" baseline="0" dirty="0" smtClean="0">
                          <a:effectLst/>
                          <a:latin typeface="+mn-lt"/>
                        </a:rPr>
                        <a:t> </a:t>
                      </a:r>
                      <a:r>
                        <a:rPr lang="ru-RU" sz="1600" b="1" dirty="0" smtClean="0">
                          <a:effectLst/>
                          <a:latin typeface="+mn-lt"/>
                        </a:rPr>
                        <a:t>менее</a:t>
                      </a:r>
                      <a:endParaRPr lang="ru-RU" sz="1600" b="1" dirty="0">
                        <a:effectLst/>
                        <a:latin typeface="+mn-lt"/>
                        <a:ea typeface="Times New Roman" panose="02020603050405020304" pitchFamily="18" charset="0"/>
                      </a:endParaRPr>
                    </a:p>
                  </a:txBody>
                  <a:tcPr marL="19097" marR="19097" marT="0" marB="0"/>
                </a:tc>
                <a:tc>
                  <a:txBody>
                    <a:bodyPr/>
                    <a:lstStyle/>
                    <a:p>
                      <a:pPr marL="208915" marR="835025">
                        <a:spcAft>
                          <a:spcPts val="0"/>
                        </a:spcAft>
                      </a:pPr>
                      <a:r>
                        <a:rPr lang="ru-RU" sz="1600" b="1" dirty="0">
                          <a:effectLst/>
                          <a:latin typeface="+mn-lt"/>
                        </a:rPr>
                        <a:t>ГОСТ 9.024</a:t>
                      </a:r>
                      <a:endParaRPr lang="ru-RU" sz="1600" b="1" dirty="0">
                        <a:effectLst/>
                        <a:latin typeface="+mn-lt"/>
                        <a:ea typeface="Times New Roman" panose="02020603050405020304" pitchFamily="18" charset="0"/>
                      </a:endParaRPr>
                    </a:p>
                  </a:txBody>
                  <a:tcPr marL="19097" marR="19097" marT="0" marB="0"/>
                </a:tc>
                <a:tc>
                  <a:txBody>
                    <a:bodyPr/>
                    <a:lstStyle/>
                    <a:p>
                      <a:pPr marR="835025" algn="ctr">
                        <a:lnSpc>
                          <a:spcPts val="1285"/>
                        </a:lnSpc>
                        <a:spcAft>
                          <a:spcPts val="0"/>
                        </a:spcAft>
                      </a:pPr>
                      <a:endParaRPr lang="ru-RU" sz="1600" b="1" dirty="0" smtClean="0">
                        <a:effectLst/>
                        <a:latin typeface="+mn-lt"/>
                      </a:endParaRPr>
                    </a:p>
                    <a:p>
                      <a:pPr marR="835025" algn="ctr">
                        <a:lnSpc>
                          <a:spcPts val="1285"/>
                        </a:lnSpc>
                        <a:spcAft>
                          <a:spcPts val="0"/>
                        </a:spcAft>
                      </a:pPr>
                      <a:r>
                        <a:rPr lang="ru-RU" sz="1600" b="1" dirty="0" smtClean="0">
                          <a:effectLst/>
                          <a:latin typeface="+mn-lt"/>
                        </a:rPr>
                        <a:t>+</a:t>
                      </a:r>
                      <a:r>
                        <a:rPr lang="ru-RU" sz="1600" b="1" dirty="0">
                          <a:effectLst/>
                          <a:latin typeface="+mn-lt"/>
                        </a:rPr>
                        <a:t>10</a:t>
                      </a:r>
                    </a:p>
                    <a:p>
                      <a:pPr marR="835025" algn="ctr">
                        <a:lnSpc>
                          <a:spcPts val="1285"/>
                        </a:lnSpc>
                        <a:spcAft>
                          <a:spcPts val="0"/>
                        </a:spcAft>
                      </a:pPr>
                      <a:r>
                        <a:rPr lang="ru-RU" sz="1600" b="1" dirty="0">
                          <a:effectLst/>
                          <a:latin typeface="+mn-lt"/>
                        </a:rPr>
                        <a:t>-5</a:t>
                      </a:r>
                    </a:p>
                    <a:p>
                      <a:pPr marR="835025" algn="ctr">
                        <a:lnSpc>
                          <a:spcPts val="1285"/>
                        </a:lnSpc>
                        <a:spcAft>
                          <a:spcPts val="0"/>
                        </a:spcAft>
                      </a:pPr>
                      <a:r>
                        <a:rPr lang="ru-RU" sz="1600" b="1" dirty="0">
                          <a:effectLst/>
                          <a:latin typeface="+mn-lt"/>
                        </a:rPr>
                        <a:t>-25</a:t>
                      </a:r>
                    </a:p>
                    <a:p>
                      <a:pPr marR="835025" algn="ctr">
                        <a:spcAft>
                          <a:spcPts val="0"/>
                        </a:spcAft>
                      </a:pPr>
                      <a:r>
                        <a:rPr lang="ru-RU" sz="1600" b="1" dirty="0">
                          <a:effectLst/>
                          <a:latin typeface="+mn-lt"/>
                        </a:rPr>
                        <a:t>-50</a:t>
                      </a:r>
                      <a:endParaRPr lang="ru-RU" sz="1600" b="1" dirty="0">
                        <a:effectLst/>
                        <a:latin typeface="+mn-lt"/>
                        <a:ea typeface="Times New Roman" panose="02020603050405020304" pitchFamily="18" charset="0"/>
                      </a:endParaRPr>
                    </a:p>
                  </a:txBody>
                  <a:tcPr marL="19097" marR="19097" marT="0" marB="0"/>
                </a:tc>
              </a:tr>
              <a:tr h="327737">
                <a:tc>
                  <a:txBody>
                    <a:bodyPr/>
                    <a:lstStyle/>
                    <a:p>
                      <a:pPr marL="7620" marR="835025">
                        <a:lnSpc>
                          <a:spcPts val="1285"/>
                        </a:lnSpc>
                        <a:spcAft>
                          <a:spcPts val="0"/>
                        </a:spcAft>
                      </a:pPr>
                      <a:r>
                        <a:rPr lang="ru-RU" sz="1600" b="1" spc="-5">
                          <a:effectLst/>
                          <a:latin typeface="+mn-lt"/>
                        </a:rPr>
                        <a:t>Температурный предел хрупкости, °С, не </a:t>
                      </a:r>
                      <a:r>
                        <a:rPr lang="ru-RU" sz="1600" b="1">
                          <a:effectLst/>
                          <a:latin typeface="+mn-lt"/>
                        </a:rPr>
                        <a:t>ниже</a:t>
                      </a:r>
                      <a:endParaRPr lang="ru-RU" sz="1600" b="1">
                        <a:effectLst/>
                        <a:latin typeface="+mn-lt"/>
                        <a:ea typeface="Times New Roman" panose="02020603050405020304" pitchFamily="18" charset="0"/>
                      </a:endParaRPr>
                    </a:p>
                  </a:txBody>
                  <a:tcPr marL="19097" marR="19097" marT="0" marB="0"/>
                </a:tc>
                <a:tc>
                  <a:txBody>
                    <a:bodyPr/>
                    <a:lstStyle/>
                    <a:p>
                      <a:pPr marL="222250" marR="835025">
                        <a:spcAft>
                          <a:spcPts val="0"/>
                        </a:spcAft>
                      </a:pPr>
                      <a:r>
                        <a:rPr lang="ru-RU" sz="1600" b="1">
                          <a:effectLst/>
                          <a:latin typeface="+mn-lt"/>
                        </a:rPr>
                        <a:t>ГОСТ 7912</a:t>
                      </a:r>
                      <a:endParaRPr lang="ru-RU" sz="1600" b="1">
                        <a:effectLst/>
                        <a:latin typeface="+mn-lt"/>
                        <a:ea typeface="Times New Roman" panose="02020603050405020304" pitchFamily="18" charset="0"/>
                      </a:endParaRPr>
                    </a:p>
                  </a:txBody>
                  <a:tcPr marL="19097" marR="19097" marT="0" marB="0"/>
                </a:tc>
                <a:tc>
                  <a:txBody>
                    <a:bodyPr/>
                    <a:lstStyle/>
                    <a:p>
                      <a:pPr marR="835025" algn="ctr">
                        <a:spcAft>
                          <a:spcPts val="0"/>
                        </a:spcAft>
                      </a:pPr>
                      <a:r>
                        <a:rPr lang="ru-RU" sz="1600" b="1" dirty="0">
                          <a:effectLst/>
                          <a:latin typeface="+mn-lt"/>
                        </a:rPr>
                        <a:t>-50</a:t>
                      </a:r>
                      <a:endParaRPr lang="ru-RU" sz="1600" b="1" dirty="0">
                        <a:effectLst/>
                        <a:latin typeface="+mn-lt"/>
                        <a:ea typeface="Times New Roman" panose="02020603050405020304" pitchFamily="18" charset="0"/>
                      </a:endParaRPr>
                    </a:p>
                  </a:txBody>
                  <a:tcPr marL="19097" marR="19097" marT="0" marB="0"/>
                </a:tc>
              </a:tr>
              <a:tr h="868931">
                <a:tc>
                  <a:txBody>
                    <a:bodyPr/>
                    <a:lstStyle/>
                    <a:p>
                      <a:pPr marR="835025" indent="8890">
                        <a:lnSpc>
                          <a:spcPts val="1295"/>
                        </a:lnSpc>
                        <a:spcAft>
                          <a:spcPts val="0"/>
                        </a:spcAft>
                      </a:pPr>
                      <a:r>
                        <a:rPr lang="ru-RU" sz="1600" b="1" spc="-5" dirty="0">
                          <a:effectLst/>
                          <a:latin typeface="+mn-lt"/>
                        </a:rPr>
                        <a:t>Стойкость        к        </a:t>
                      </a:r>
                      <a:r>
                        <a:rPr lang="ru-RU" sz="1600" b="1" spc="-5" dirty="0" err="1" smtClean="0">
                          <a:effectLst/>
                          <a:latin typeface="+mn-lt"/>
                        </a:rPr>
                        <a:t>термо</a:t>
                      </a:r>
                      <a:r>
                        <a:rPr lang="ru-RU" sz="1600" b="1" spc="-5" dirty="0" smtClean="0">
                          <a:effectLst/>
                          <a:latin typeface="+mn-lt"/>
                        </a:rPr>
                        <a:t>-свето-озонному </a:t>
                      </a:r>
                      <a:r>
                        <a:rPr lang="ru-RU" sz="1600" b="1" spc="-5" dirty="0">
                          <a:effectLst/>
                          <a:latin typeface="+mn-lt"/>
                        </a:rPr>
                        <a:t>старению    при    температуре    50°С    в </a:t>
                      </a:r>
                      <a:r>
                        <a:rPr lang="ru-RU" sz="1600" b="1" dirty="0">
                          <a:effectLst/>
                          <a:latin typeface="+mn-lt"/>
                        </a:rPr>
                        <a:t>течение  72   часов   с  объемной  долей </a:t>
                      </a:r>
                      <a:r>
                        <a:rPr lang="ru-RU" sz="1600" b="1" spc="-15" dirty="0">
                          <a:effectLst/>
                          <a:latin typeface="+mn-lt"/>
                        </a:rPr>
                        <a:t>озона   (5+0,5)-</a:t>
                      </a:r>
                      <a:r>
                        <a:rPr lang="ru-RU" sz="1600" b="1" spc="-15" dirty="0" smtClean="0">
                          <a:effectLst/>
                          <a:latin typeface="+mn-lt"/>
                        </a:rPr>
                        <a:t>10-</a:t>
                      </a:r>
                      <a:r>
                        <a:rPr lang="ru-RU" sz="1600" b="1" spc="-15" baseline="30000" dirty="0" smtClean="0">
                          <a:effectLst/>
                          <a:latin typeface="+mn-lt"/>
                        </a:rPr>
                        <a:t>5</a:t>
                      </a:r>
                      <a:r>
                        <a:rPr lang="ru-RU" sz="1600" b="1" spc="-15" dirty="0" smtClean="0">
                          <a:effectLst/>
                          <a:latin typeface="+mn-lt"/>
                        </a:rPr>
                        <a:t>   </a:t>
                      </a:r>
                      <a:r>
                        <a:rPr lang="ru-RU" sz="1600" b="1" spc="-15" dirty="0">
                          <a:effectLst/>
                          <a:latin typeface="+mn-lt"/>
                        </a:rPr>
                        <a:t>%   при   статической </a:t>
                      </a:r>
                      <a:r>
                        <a:rPr lang="ru-RU" sz="1600" b="1" dirty="0">
                          <a:effectLst/>
                          <a:latin typeface="+mn-lt"/>
                        </a:rPr>
                        <a:t>деформации растяжения 20%</a:t>
                      </a:r>
                      <a:endParaRPr lang="ru-RU" sz="1600" b="1" dirty="0">
                        <a:effectLst/>
                        <a:latin typeface="+mn-lt"/>
                        <a:ea typeface="Times New Roman" panose="02020603050405020304" pitchFamily="18" charset="0"/>
                      </a:endParaRPr>
                    </a:p>
                  </a:txBody>
                  <a:tcPr marL="19097" marR="19097" marT="0" marB="0"/>
                </a:tc>
                <a:tc>
                  <a:txBody>
                    <a:bodyPr/>
                    <a:lstStyle/>
                    <a:p>
                      <a:pPr marL="201295" marR="835025">
                        <a:spcAft>
                          <a:spcPts val="0"/>
                        </a:spcAft>
                      </a:pPr>
                      <a:r>
                        <a:rPr lang="ru-RU" sz="1600" b="1">
                          <a:effectLst/>
                          <a:latin typeface="+mn-lt"/>
                        </a:rPr>
                        <a:t>ГОСТ 9.026</a:t>
                      </a:r>
                      <a:endParaRPr lang="ru-RU" sz="1600" b="1">
                        <a:effectLst/>
                        <a:latin typeface="+mn-lt"/>
                        <a:ea typeface="Times New Roman" panose="02020603050405020304" pitchFamily="18" charset="0"/>
                      </a:endParaRPr>
                    </a:p>
                  </a:txBody>
                  <a:tcPr marL="19097" marR="19097" marT="0" marB="0"/>
                </a:tc>
                <a:tc>
                  <a:txBody>
                    <a:bodyPr/>
                    <a:lstStyle/>
                    <a:p>
                      <a:pPr marL="0" marR="835025" algn="just">
                        <a:lnSpc>
                          <a:spcPct val="100000"/>
                        </a:lnSpc>
                        <a:spcAft>
                          <a:spcPts val="0"/>
                        </a:spcAft>
                      </a:pPr>
                      <a:r>
                        <a:rPr lang="ru-RU" sz="1600" b="1" spc="-5" dirty="0" smtClean="0">
                          <a:effectLst/>
                          <a:latin typeface="+mn-lt"/>
                        </a:rPr>
                        <a:t>Не</a:t>
                      </a:r>
                      <a:r>
                        <a:rPr lang="ru-RU" sz="1600" b="1" spc="-5" baseline="0" dirty="0" smtClean="0">
                          <a:effectLst/>
                          <a:latin typeface="+mn-lt"/>
                        </a:rPr>
                        <a:t> </a:t>
                      </a:r>
                      <a:r>
                        <a:rPr lang="ru-RU" sz="1600" b="1" spc="-5" dirty="0" smtClean="0">
                          <a:effectLst/>
                          <a:latin typeface="+mn-lt"/>
                        </a:rPr>
                        <a:t>допускаются</a:t>
                      </a:r>
                    </a:p>
                    <a:p>
                      <a:pPr marL="0" marR="835025" algn="just">
                        <a:lnSpc>
                          <a:spcPct val="100000"/>
                        </a:lnSpc>
                        <a:spcAft>
                          <a:spcPts val="0"/>
                        </a:spcAft>
                      </a:pPr>
                      <a:r>
                        <a:rPr lang="ru-RU" sz="1600" b="1" dirty="0" smtClean="0">
                          <a:effectLst/>
                          <a:latin typeface="+mn-lt"/>
                        </a:rPr>
                        <a:t>трещины</a:t>
                      </a:r>
                      <a:endParaRPr lang="ru-RU" sz="1600" b="1" dirty="0">
                        <a:effectLst/>
                        <a:latin typeface="+mn-lt"/>
                        <a:ea typeface="Times New Roman" panose="02020603050405020304" pitchFamily="18" charset="0"/>
                      </a:endParaRPr>
                    </a:p>
                  </a:txBody>
                  <a:tcPr marL="19097" marR="19097" marT="0" marB="0"/>
                </a:tc>
              </a:tr>
            </a:tbl>
          </a:graphicData>
        </a:graphic>
      </p:graphicFrame>
    </p:spTree>
    <p:extLst>
      <p:ext uri="{BB962C8B-B14F-4D97-AF65-F5344CB8AC3E}">
        <p14:creationId xmlns:p14="http://schemas.microsoft.com/office/powerpoint/2010/main" val="1630658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Инъекционная гидроизоляция">
            <a:hlinkClick r:id="rId2" tooltip="&quot;Сущность и способы проведения инъекционной гидроизоляции&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2523" y="107056"/>
            <a:ext cx="2857500" cy="2857500"/>
          </a:xfrm>
          <a:prstGeom prst="rect">
            <a:avLst/>
          </a:prstGeom>
          <a:noFill/>
          <a:ln>
            <a:noFill/>
          </a:ln>
        </p:spPr>
      </p:pic>
      <p:sp>
        <p:nvSpPr>
          <p:cNvPr id="3" name="Прямоугольник 2"/>
          <p:cNvSpPr/>
          <p:nvPr/>
        </p:nvSpPr>
        <p:spPr>
          <a:xfrm>
            <a:off x="3155324" y="243144"/>
            <a:ext cx="6761409" cy="1754326"/>
          </a:xfrm>
          <a:prstGeom prst="rect">
            <a:avLst/>
          </a:prstGeom>
        </p:spPr>
        <p:txBody>
          <a:bodyPr wrap="square">
            <a:spAutoFit/>
          </a:bodyPr>
          <a:lstStyle/>
          <a:p>
            <a:r>
              <a:rPr lang="ru-RU" dirty="0">
                <a:latin typeface="Times New Roman" panose="02020603050405020304" pitchFamily="18" charset="0"/>
                <a:ea typeface="Calibri" panose="020F0502020204030204" pitchFamily="34" charset="0"/>
              </a:rPr>
              <a:t>Инъекционная гидроизоляция относится к современным и наиболее действенным технологиям </a:t>
            </a:r>
            <a:r>
              <a:rPr lang="ru-RU" dirty="0" err="1">
                <a:latin typeface="Times New Roman" panose="02020603050405020304" pitchFamily="18" charset="0"/>
                <a:ea typeface="Calibri" panose="020F0502020204030204" pitchFamily="34" charset="0"/>
              </a:rPr>
              <a:t>влагозащиты</a:t>
            </a:r>
            <a:r>
              <a:rPr lang="ru-RU" dirty="0">
                <a:latin typeface="Times New Roman" panose="02020603050405020304" pitchFamily="18" charset="0"/>
                <a:ea typeface="Calibri" panose="020F0502020204030204" pitchFamily="34" charset="0"/>
              </a:rPr>
              <a:t>. Гидроизоляционные материалы – одно- и двухкомпонентные полимерные и цементные составы, закачивают в трещины бетонных и каменных элементов насосами высокого давления или направляют самотёком. </a:t>
            </a:r>
            <a:endParaRPr lang="ru-RU" dirty="0"/>
          </a:p>
        </p:txBody>
      </p:sp>
      <p:sp>
        <p:nvSpPr>
          <p:cNvPr id="4" name="Прямоугольник 3"/>
          <p:cNvSpPr/>
          <p:nvPr/>
        </p:nvSpPr>
        <p:spPr>
          <a:xfrm>
            <a:off x="3258355" y="1987436"/>
            <a:ext cx="8783391" cy="2959272"/>
          </a:xfrm>
          <a:prstGeom prst="rect">
            <a:avLst/>
          </a:prstGeom>
        </p:spPr>
        <p:txBody>
          <a:bodyPr wrap="square">
            <a:spAutoFit/>
          </a:bodyPr>
          <a:lstStyle/>
          <a:p>
            <a:pPr algn="just">
              <a:lnSpc>
                <a:spcPct val="115000"/>
              </a:lnSpc>
              <a:spcAft>
                <a:spcPts val="0"/>
              </a:spcAft>
            </a:pPr>
            <a:r>
              <a:rPr lang="ru-RU" dirty="0" err="1" smtClean="0">
                <a:latin typeface="Times New Roman" panose="02020603050405020304" pitchFamily="18" charset="0"/>
                <a:ea typeface="Calibri" panose="020F0502020204030204" pitchFamily="34" charset="0"/>
                <a:cs typeface="Times New Roman" panose="02020603050405020304" pitchFamily="18" charset="0"/>
              </a:rPr>
              <a:t>Инъектирование</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материалов </a:t>
            </a:r>
            <a:r>
              <a:rPr lang="ru-RU" dirty="0" smtClean="0">
                <a:latin typeface="Times New Roman" panose="02020603050405020304" pitchFamily="18" charset="0"/>
                <a:ea typeface="Calibri" panose="020F0502020204030204" pitchFamily="34" charset="0"/>
                <a:cs typeface="Times New Roman" panose="02020603050405020304" pitchFamily="18" charset="0"/>
              </a:rPr>
              <a:t>осуществляется: по </a:t>
            </a:r>
            <a:r>
              <a:rPr lang="ru-RU" dirty="0">
                <a:latin typeface="Times New Roman" panose="02020603050405020304" pitchFamily="18" charset="0"/>
                <a:ea typeface="Calibri" panose="020F0502020204030204" pitchFamily="34" charset="0"/>
                <a:cs typeface="Times New Roman" panose="02020603050405020304" pitchFamily="18" charset="0"/>
              </a:rPr>
              <a:t>границе </a:t>
            </a:r>
            <a:r>
              <a:rPr lang="ru-RU" dirty="0" smtClean="0">
                <a:latin typeface="Times New Roman" panose="02020603050405020304" pitchFamily="18" charset="0"/>
                <a:ea typeface="Calibri" panose="020F0502020204030204" pitchFamily="34" charset="0"/>
                <a:cs typeface="Times New Roman" panose="02020603050405020304" pitchFamily="18" charset="0"/>
              </a:rPr>
              <a:t>объект-грунт; в тело </a:t>
            </a:r>
            <a:r>
              <a:rPr lang="ru-RU" dirty="0">
                <a:latin typeface="Times New Roman" panose="02020603050405020304" pitchFamily="18" charset="0"/>
                <a:ea typeface="Calibri" panose="020F0502020204030204" pitchFamily="34" charset="0"/>
                <a:cs typeface="Times New Roman" panose="02020603050405020304" pitchFamily="18" charset="0"/>
              </a:rPr>
              <a:t>конструкции. В первом случае между фундаментом, стенами, перекрытиями и </a:t>
            </a:r>
            <a:r>
              <a:rPr lang="ru-RU" dirty="0" err="1">
                <a:latin typeface="Times New Roman" panose="02020603050405020304" pitchFamily="18" charset="0"/>
                <a:ea typeface="Calibri" panose="020F0502020204030204" pitchFamily="34" charset="0"/>
                <a:cs typeface="Times New Roman" panose="02020603050405020304" pitchFamily="18" charset="0"/>
              </a:rPr>
              <a:t>влагонасыщенным</a:t>
            </a:r>
            <a:r>
              <a:rPr lang="ru-RU" dirty="0">
                <a:latin typeface="Times New Roman" panose="02020603050405020304" pitchFamily="18" charset="0"/>
                <a:ea typeface="Calibri" panose="020F0502020204030204" pitchFamily="34" charset="0"/>
                <a:cs typeface="Times New Roman" panose="02020603050405020304" pitchFamily="18" charset="0"/>
              </a:rPr>
              <a:t> грунтом образуется мембрана. В зависимости от вида используемых составов образующаяся мембрана имеет разную жёсткость. При высоком уровне этого показателя мембрана играет двоякую роль – гидроизоляции и армирующего каркаса. При этом не только увеличивается уровень </a:t>
            </a:r>
            <a:r>
              <a:rPr lang="ru-RU" dirty="0" err="1">
                <a:latin typeface="Times New Roman" panose="02020603050405020304" pitchFamily="18" charset="0"/>
                <a:ea typeface="Calibri" panose="020F0502020204030204" pitchFamily="34" charset="0"/>
                <a:cs typeface="Times New Roman" panose="02020603050405020304" pitchFamily="18" charset="0"/>
              </a:rPr>
              <a:t>гидрозащиты</a:t>
            </a:r>
            <a:r>
              <a:rPr lang="ru-RU" dirty="0">
                <a:latin typeface="Times New Roman" panose="02020603050405020304" pitchFamily="18" charset="0"/>
                <a:ea typeface="Calibri" panose="020F0502020204030204" pitchFamily="34" charset="0"/>
                <a:cs typeface="Times New Roman" panose="02020603050405020304" pitchFamily="18" charset="0"/>
              </a:rPr>
              <a:t> объекта, но и происходит его дополнительное упрочнение</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Применение метода инъекционной </a:t>
            </a:r>
            <a:r>
              <a:rPr lang="ru-RU" dirty="0" err="1">
                <a:latin typeface="Times New Roman" panose="02020603050405020304" pitchFamily="18" charset="0"/>
                <a:ea typeface="Calibri" panose="020F0502020204030204" pitchFamily="34" charset="0"/>
                <a:cs typeface="Times New Roman" panose="02020603050405020304" pitchFamily="18" charset="0"/>
              </a:rPr>
              <a:t>влагозащиты</a:t>
            </a:r>
            <a:r>
              <a:rPr lang="ru-RU" dirty="0">
                <a:latin typeface="Times New Roman" panose="02020603050405020304" pitchFamily="18" charset="0"/>
                <a:ea typeface="Calibri" panose="020F0502020204030204" pitchFamily="34" charset="0"/>
                <a:cs typeface="Times New Roman" panose="02020603050405020304" pitchFamily="18" charset="0"/>
              </a:rPr>
              <a:t> даёт возможность остановить протечки, </a:t>
            </a:r>
            <a:r>
              <a:rPr lang="ru-RU" dirty="0" err="1">
                <a:latin typeface="Times New Roman" panose="02020603050405020304" pitchFamily="18" charset="0"/>
                <a:ea typeface="Calibri" panose="020F0502020204030204" pitchFamily="34" charset="0"/>
                <a:cs typeface="Times New Roman" panose="02020603050405020304" pitchFamily="18" charset="0"/>
              </a:rPr>
              <a:t>гидроизолировать</a:t>
            </a:r>
            <a:r>
              <a:rPr lang="ru-RU" dirty="0">
                <a:latin typeface="Times New Roman" panose="02020603050405020304" pitchFamily="18" charset="0"/>
                <a:ea typeface="Calibri" panose="020F0502020204030204" pitchFamily="34" charset="0"/>
                <a:cs typeface="Times New Roman" panose="02020603050405020304" pitchFamily="18" charset="0"/>
              </a:rPr>
              <a:t> швы, отремонтировать трещины.</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Прямоугольник 4"/>
          <p:cNvSpPr/>
          <p:nvPr/>
        </p:nvSpPr>
        <p:spPr>
          <a:xfrm>
            <a:off x="425003" y="5247662"/>
            <a:ext cx="11449318" cy="1047979"/>
          </a:xfrm>
          <a:prstGeom prst="rect">
            <a:avLst/>
          </a:prstGeom>
        </p:spPr>
        <p:txBody>
          <a:bodyPr wrap="square">
            <a:spAutoFit/>
          </a:bodyPr>
          <a:lstStyle/>
          <a:p>
            <a:pPr algn="just">
              <a:lnSpc>
                <a:spcPct val="115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Материалы</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Акрилатные</a:t>
            </a:r>
            <a:r>
              <a:rPr lang="ru-RU" dirty="0">
                <a:latin typeface="Times New Roman" panose="02020603050405020304" pitchFamily="18" charset="0"/>
                <a:ea typeface="Calibri" panose="020F0502020204030204" pitchFamily="34" charset="0"/>
                <a:cs typeface="Times New Roman" panose="02020603050405020304" pitchFamily="18" charset="0"/>
              </a:rPr>
              <a:t> гели, пены, смолы, полимерные композиции, резины, </a:t>
            </a:r>
            <a:r>
              <a:rPr lang="ru-RU" dirty="0" err="1">
                <a:latin typeface="Times New Roman" panose="02020603050405020304" pitchFamily="18" charset="0"/>
                <a:ea typeface="Calibri" panose="020F0502020204030204" pitchFamily="34" charset="0"/>
                <a:cs typeface="Times New Roman" panose="02020603050405020304" pitchFamily="18" charset="0"/>
              </a:rPr>
              <a:t>цементсодержащие</a:t>
            </a:r>
            <a:r>
              <a:rPr lang="ru-RU" dirty="0">
                <a:latin typeface="Times New Roman" panose="02020603050405020304" pitchFamily="18" charset="0"/>
                <a:ea typeface="Calibri" panose="020F0502020204030204" pitchFamily="34" charset="0"/>
                <a:cs typeface="Times New Roman" panose="02020603050405020304" pitchFamily="18" charset="0"/>
              </a:rPr>
              <a:t> инъекционные материалы и другие материалы. «</a:t>
            </a:r>
            <a:r>
              <a:rPr lang="ru-RU" dirty="0" err="1">
                <a:latin typeface="Times New Roman" panose="02020603050405020304" pitchFamily="18" charset="0"/>
                <a:ea typeface="Calibri" panose="020F0502020204030204" pitchFamily="34" charset="0"/>
                <a:cs typeface="Times New Roman" panose="02020603050405020304" pitchFamily="18" charset="0"/>
              </a:rPr>
              <a:t>Витрапур</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Витракрил</a:t>
            </a:r>
            <a:r>
              <a:rPr lang="ru-RU" dirty="0">
                <a:latin typeface="Times New Roman" panose="02020603050405020304" pitchFamily="18" charset="0"/>
                <a:ea typeface="Calibri" panose="020F0502020204030204" pitchFamily="34" charset="0"/>
                <a:cs typeface="Times New Roman" panose="02020603050405020304" pitchFamily="18" charset="0"/>
              </a:rPr>
              <a:t> гель», «</a:t>
            </a:r>
            <a:r>
              <a:rPr lang="ru-RU" dirty="0" err="1">
                <a:latin typeface="Times New Roman" panose="02020603050405020304" pitchFamily="18" charset="0"/>
                <a:ea typeface="Calibri" panose="020F0502020204030204" pitchFamily="34" charset="0"/>
                <a:cs typeface="Times New Roman" panose="02020603050405020304" pitchFamily="18" charset="0"/>
              </a:rPr>
              <a:t>Пенепур</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Фоам</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Максклир</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инжекшн</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Максграут</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инжекшн</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Манопур</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ПенеСплитСил</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Манопокс</a:t>
            </a:r>
            <a:r>
              <a:rPr lang="ru-RU" dirty="0">
                <a:latin typeface="Times New Roman" panose="02020603050405020304" pitchFamily="18" charset="0"/>
                <a:ea typeface="Calibri" panose="020F0502020204030204" pitchFamily="34" charset="0"/>
                <a:cs typeface="Times New Roman" panose="02020603050405020304" pitchFamily="18" charset="0"/>
              </a:rPr>
              <a:t>-С», «Манопокс-15».</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033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739" y="363715"/>
            <a:ext cx="11912957" cy="5355312"/>
          </a:xfrm>
          <a:prstGeom prst="rect">
            <a:avLst/>
          </a:prstGeom>
        </p:spPr>
        <p:txBody>
          <a:bodyPr wrap="square">
            <a:spAutoFit/>
          </a:bodyPr>
          <a:lstStyle/>
          <a:p>
            <a:pPr algn="just">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Объекты, для которых рекомендована к применению проникающая гидроизоляция:</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Заглубленные сооружения – фундаменты, подвальные и цокольные этажи, подземные гаражные помещения.</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Водопроводы, подземные резервуары.</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Горные </a:t>
            </a:r>
            <a:r>
              <a:rPr lang="ru-RU" dirty="0" smtClean="0">
                <a:latin typeface="Times New Roman" panose="02020603050405020304" pitchFamily="18" charset="0"/>
                <a:ea typeface="Calibri" panose="020F0502020204030204" pitchFamily="34" charset="0"/>
                <a:cs typeface="Times New Roman" panose="02020603050405020304" pitchFamily="18" charset="0"/>
              </a:rPr>
              <a:t>породы, </a:t>
            </a:r>
            <a:r>
              <a:rPr lang="ru-RU" dirty="0">
                <a:latin typeface="Times New Roman" panose="02020603050405020304" pitchFamily="18" charset="0"/>
                <a:ea typeface="Calibri" panose="020F0502020204030204" pitchFamily="34" charset="0"/>
                <a:cs typeface="Times New Roman" panose="02020603050405020304" pitchFamily="18" charset="0"/>
              </a:rPr>
              <a:t>грунты, которые необходимо стабилизировать для безопасного проведения землеройных работ.</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Туннели, станции и сооружения </a:t>
            </a:r>
            <a:r>
              <a:rPr lang="ru-RU" dirty="0" smtClean="0">
                <a:latin typeface="Times New Roman" panose="02020603050405020304" pitchFamily="18" charset="0"/>
                <a:ea typeface="Calibri" panose="020F0502020204030204" pitchFamily="34" charset="0"/>
                <a:cs typeface="Times New Roman" panose="02020603050405020304" pitchFamily="18" charset="0"/>
              </a:rPr>
              <a:t>метрополитена, мосты </a:t>
            </a:r>
            <a:r>
              <a:rPr lang="ru-RU" dirty="0">
                <a:latin typeface="Times New Roman" panose="02020603050405020304" pitchFamily="18" charset="0"/>
                <a:ea typeface="Calibri" panose="020F0502020204030204" pitchFamily="34" charset="0"/>
                <a:cs typeface="Times New Roman" panose="02020603050405020304" pitchFamily="18" charset="0"/>
              </a:rPr>
              <a:t>арочного типа, сооружённые из натурального камня.</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Кирпичная и каменная кладка сооружений, представляющих ценность с точки зрения архитектуры и истории.</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smtClean="0">
                <a:latin typeface="Times New Roman" panose="02020603050405020304" pitchFamily="18" charset="0"/>
                <a:ea typeface="Calibri" panose="020F0502020204030204" pitchFamily="34" charset="0"/>
                <a:cs typeface="Times New Roman" panose="02020603050405020304" pitchFamily="18" charset="0"/>
              </a:rPr>
              <a:t>объекты </a:t>
            </a:r>
            <a:r>
              <a:rPr lang="ru-RU" dirty="0">
                <a:latin typeface="Times New Roman" panose="02020603050405020304" pitchFamily="18" charset="0"/>
                <a:ea typeface="Calibri" panose="020F0502020204030204" pitchFamily="34" charset="0"/>
                <a:cs typeface="Times New Roman" panose="02020603050405020304" pitchFamily="18" charset="0"/>
              </a:rPr>
              <a:t>из бетона или железобетона с трещинами, конструктивными и усадочными швами, </a:t>
            </a:r>
            <a:r>
              <a:rPr lang="ru-RU" dirty="0" smtClean="0">
                <a:latin typeface="Times New Roman" panose="02020603050405020304" pitchFamily="18" charset="0"/>
                <a:ea typeface="Calibri" panose="020F0502020204030204" pitchFamily="34" charset="0"/>
                <a:cs typeface="Times New Roman" panose="02020603050405020304" pitchFamily="18" charset="0"/>
              </a:rPr>
              <a:t>подвижными </a:t>
            </a:r>
            <a:r>
              <a:rPr lang="ru-RU" dirty="0">
                <a:latin typeface="Times New Roman" panose="02020603050405020304" pitchFamily="18" charset="0"/>
                <a:ea typeface="Calibri" panose="020F0502020204030204" pitchFamily="34" charset="0"/>
                <a:cs typeface="Times New Roman" panose="02020603050405020304" pitchFamily="18" charset="0"/>
              </a:rPr>
              <a:t>швами.</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ru-RU" dirty="0" smtClean="0">
                <a:latin typeface="Times New Roman" panose="02020603050405020304" pitchFamily="18" charset="0"/>
                <a:ea typeface="Calibri" panose="020F0502020204030204" pitchFamily="34" charset="0"/>
                <a:cs typeface="Times New Roman" panose="02020603050405020304" pitchFamily="18" charset="0"/>
              </a:rPr>
              <a:t>Защита </a:t>
            </a:r>
            <a:r>
              <a:rPr lang="ru-RU" dirty="0">
                <a:latin typeface="Times New Roman" panose="02020603050405020304" pitchFamily="18" charset="0"/>
                <a:ea typeface="Calibri" panose="020F0502020204030204" pitchFamily="34" charset="0"/>
                <a:cs typeface="Times New Roman" panose="02020603050405020304" pitchFamily="18" charset="0"/>
              </a:rPr>
              <a:t>объекта от проникновения влаги извне способом впрыскивания гидрофобных гелей и иных составов обеспечивает ряд положительных факторов:</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С помощью этого способа можно избежать полноценного ремонта, предусматривающего вскрытие поверхности, засыпанной грунтом</a:t>
            </a:r>
            <a:r>
              <a:rPr lang="ru-RU" dirty="0" smtClean="0">
                <a:latin typeface="Times New Roman" panose="02020603050405020304" pitchFamily="18" charset="0"/>
                <a:ea typeface="Calibri" panose="020F0502020204030204" pitchFamily="34" charset="0"/>
                <a:cs typeface="Times New Roman" panose="02020603050405020304" pitchFamily="18" charset="0"/>
              </a:rPr>
              <a:t>.</a:t>
            </a:r>
            <a:r>
              <a:rPr lang="ru-RU" sz="1600" dirty="0">
                <a:latin typeface="Times New Roman" panose="02020603050405020304" pitchFamily="18" charset="0"/>
                <a:ea typeface="Calibri" panose="020F0502020204030204" pitchFamily="34" charset="0"/>
                <a:cs typeface="Times New Roman" panose="02020603050405020304" pitchFamily="18" charset="0"/>
              </a:rPr>
              <a:t> При реализации этой методики не требуется демонтаж штукатурного слоя или облицовочной плитки.</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smtClean="0">
                <a:latin typeface="Times New Roman" panose="02020603050405020304" pitchFamily="18" charset="0"/>
                <a:ea typeface="Calibri" panose="020F0502020204030204" pitchFamily="34" charset="0"/>
                <a:cs typeface="Times New Roman" panose="02020603050405020304" pitchFamily="18" charset="0"/>
              </a:rPr>
              <a:t>Работы </a:t>
            </a:r>
            <a:r>
              <a:rPr lang="ru-RU" dirty="0">
                <a:latin typeface="Times New Roman" panose="02020603050405020304" pitchFamily="18" charset="0"/>
                <a:ea typeface="Calibri" panose="020F0502020204030204" pitchFamily="34" charset="0"/>
                <a:cs typeface="Times New Roman" panose="02020603050405020304" pitchFamily="18" charset="0"/>
              </a:rPr>
              <a:t>можно осуществлять и в период сооружения объекта, и после окончания работ.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smtClean="0">
                <a:latin typeface="Times New Roman" panose="02020603050405020304" pitchFamily="18" charset="0"/>
                <a:ea typeface="Calibri" panose="020F0502020204030204" pitchFamily="34" charset="0"/>
                <a:cs typeface="Times New Roman" panose="02020603050405020304" pitchFamily="18" charset="0"/>
              </a:rPr>
              <a:t>Технология </a:t>
            </a:r>
            <a:r>
              <a:rPr lang="ru-RU" dirty="0">
                <a:latin typeface="Times New Roman" panose="02020603050405020304" pitchFamily="18" charset="0"/>
                <a:ea typeface="Calibri" panose="020F0502020204030204" pitchFamily="34" charset="0"/>
                <a:cs typeface="Times New Roman" panose="02020603050405020304" pitchFamily="18" charset="0"/>
              </a:rPr>
              <a:t>может использоваться при аварийном локальном ремонте для ликвидации напорного прорыва воды.</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err="1">
                <a:latin typeface="Times New Roman" panose="02020603050405020304" pitchFamily="18" charset="0"/>
                <a:ea typeface="Calibri" panose="020F0502020204030204" pitchFamily="34" charset="0"/>
                <a:cs typeface="Times New Roman" panose="02020603050405020304" pitchFamily="18" charset="0"/>
              </a:rPr>
              <a:t>Гидрозащита</a:t>
            </a:r>
            <a:r>
              <a:rPr lang="ru-RU" dirty="0">
                <a:latin typeface="Times New Roman" panose="02020603050405020304" pitchFamily="18" charset="0"/>
                <a:ea typeface="Calibri" panose="020F0502020204030204" pitchFamily="34" charset="0"/>
                <a:cs typeface="Times New Roman" panose="02020603050405020304" pitchFamily="18" charset="0"/>
              </a:rPr>
              <a:t> способна противостоять напору воды до нескольких атмосфер, не теряет свои качества при пониженных температурах и при других негативных воздействиях окружающей среды.</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Впрыскиваемый материал способен проникнуть даже в самые мелкие поры и полости.</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Время застывания используемого материала зависит от его химического состава и может составлять всего несколько секунд, что принципиально при ликвидации аварий.</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Данный тип гидроизоляции безопасен для питьевой воды.</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669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28" y="0"/>
            <a:ext cx="9055588" cy="576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097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70456" y="1763841"/>
            <a:ext cx="11745533" cy="3544304"/>
          </a:xfrm>
          <a:prstGeom prst="rect">
            <a:avLst/>
          </a:prstGeom>
        </p:spPr>
        <p:txBody>
          <a:bodyPr wrap="square">
            <a:spAutoFit/>
          </a:bodyPr>
          <a:lstStyle/>
          <a:p>
            <a:pPr marL="342900" lvl="0" indent="-342900" algn="just">
              <a:lnSpc>
                <a:spcPct val="115000"/>
              </a:lnSpc>
              <a:spcAft>
                <a:spcPts val="0"/>
              </a:spcAft>
              <a:buSzPts val="1000"/>
              <a:buFont typeface="Symbol" panose="05050102010706020507" pitchFamily="18" charset="2"/>
              <a:buChar char=""/>
              <a:tabLst>
                <a:tab pos="457200" algn="l"/>
              </a:tabLst>
            </a:pPr>
            <a:r>
              <a:rPr lang="ru-RU" dirty="0">
                <a:ea typeface="Calibri" panose="020F0502020204030204" pitchFamily="34" charset="0"/>
                <a:cs typeface="Times New Roman" panose="02020603050405020304" pitchFamily="18" charset="0"/>
              </a:rPr>
              <a:t>Полиуретановые полимерные гели – высокоэффективные и наиболее дешёвые составы. Полимерный гель при контакте с водой способен увеличивать свой объём до 20 раз. Этот материал обеспечивает полное закупоривание трещин, совершенно не оставляя места для влаги. При затвердевании без присутствия воды гели образуют жёсткую </a:t>
            </a:r>
            <a:r>
              <a:rPr lang="ru-RU" dirty="0" err="1">
                <a:ea typeface="Calibri" panose="020F0502020204030204" pitchFamily="34" charset="0"/>
                <a:cs typeface="Times New Roman" panose="02020603050405020304" pitchFamily="18" charset="0"/>
              </a:rPr>
              <a:t>однопрочную</a:t>
            </a:r>
            <a:r>
              <a:rPr lang="ru-RU" dirty="0">
                <a:ea typeface="Calibri" panose="020F0502020204030204" pitchFamily="34" charset="0"/>
                <a:cs typeface="Times New Roman" panose="02020603050405020304" pitchFamily="18" charset="0"/>
              </a:rPr>
              <a:t> массу. В присутствии воды происходит образование твёрдой пены. Если работы производят при пониженных температурах или напорное поступление воды слишком сильное, – используют катализаторы. Применение этих веществ даёт возможность сократить время твердения до 12 сек</a:t>
            </a:r>
            <a:r>
              <a:rPr lang="ru-RU" dirty="0" smtClean="0">
                <a:ea typeface="Calibri" panose="020F0502020204030204" pitchFamily="34" charset="0"/>
                <a:cs typeface="Times New Roman" panose="02020603050405020304" pitchFamily="18" charset="0"/>
              </a:rPr>
              <a:t>.</a:t>
            </a:r>
          </a:p>
          <a:p>
            <a:pPr marL="342900" indent="-342900" algn="just">
              <a:lnSpc>
                <a:spcPct val="115000"/>
              </a:lnSpc>
              <a:buSzPts val="1000"/>
              <a:buFont typeface="Symbol" panose="05050102010706020507" pitchFamily="18" charset="2"/>
              <a:buChar char=""/>
              <a:tabLst>
                <a:tab pos="457200" algn="l"/>
              </a:tabLst>
            </a:pPr>
            <a:r>
              <a:rPr lang="ru-RU" dirty="0"/>
              <a:t>Эпоксидные составы. Могут твердеть только в воздушной среде, наличие влаги тормозит этот процесс. Такое свойство материала позволяет использовать его только при сухой конструкции. Поэтому для аварийных ремонтов он непригоден. Плюсом эпоксидных составов является их способность после затвердевания повышать механическую прочность конструкции.</a:t>
            </a:r>
          </a:p>
          <a:p>
            <a:pPr marL="342900" lvl="0" indent="-342900" algn="just">
              <a:lnSpc>
                <a:spcPct val="115000"/>
              </a:lnSpc>
              <a:spcAft>
                <a:spcPts val="0"/>
              </a:spcAft>
              <a:buSzPts val="1000"/>
              <a:buFont typeface="Symbol" panose="05050102010706020507" pitchFamily="18" charset="2"/>
              <a:buChar char=""/>
              <a:tabLst>
                <a:tab pos="457200" algn="l"/>
              </a:tabLst>
            </a:pPr>
            <a:endParaRPr lang="ru-RU"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9501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Гель для инъекционной гидроизоляции"/>
          <p:cNvPicPr/>
          <p:nvPr/>
        </p:nvPicPr>
        <p:blipFill>
          <a:blip r:embed="rId2">
            <a:extLst>
              <a:ext uri="{28A0092B-C50C-407E-A947-70E740481C1C}">
                <a14:useLocalDpi xmlns:a14="http://schemas.microsoft.com/office/drawing/2010/main" val="0"/>
              </a:ext>
            </a:extLst>
          </a:blip>
          <a:srcRect/>
          <a:stretch>
            <a:fillRect/>
          </a:stretch>
        </p:blipFill>
        <p:spPr bwMode="auto">
          <a:xfrm>
            <a:off x="159507" y="105713"/>
            <a:ext cx="3968169" cy="2740518"/>
          </a:xfrm>
          <a:prstGeom prst="rect">
            <a:avLst/>
          </a:prstGeom>
          <a:noFill/>
          <a:ln>
            <a:noFill/>
          </a:ln>
        </p:spPr>
      </p:pic>
      <p:sp>
        <p:nvSpPr>
          <p:cNvPr id="3" name="Прямоугольник 2"/>
          <p:cNvSpPr/>
          <p:nvPr/>
        </p:nvSpPr>
        <p:spPr>
          <a:xfrm>
            <a:off x="4417454" y="251150"/>
            <a:ext cx="7624292" cy="2357568"/>
          </a:xfrm>
          <a:prstGeom prst="rect">
            <a:avLst/>
          </a:prstGeom>
        </p:spPr>
        <p:txBody>
          <a:bodyPr wrap="square">
            <a:spAutoFit/>
          </a:bodyPr>
          <a:lstStyle/>
          <a:p>
            <a:pPr algn="just">
              <a:lnSpc>
                <a:spcPct val="115000"/>
              </a:lnSpc>
            </a:pPr>
            <a:r>
              <a:rPr lang="ru-RU" sz="1600" b="1" dirty="0" smtClean="0">
                <a:ea typeface="Calibri" panose="020F0502020204030204" pitchFamily="34" charset="0"/>
                <a:cs typeface="Times New Roman" panose="02020603050405020304" pitchFamily="18" charset="0"/>
              </a:rPr>
              <a:t>Для </a:t>
            </a:r>
            <a:r>
              <a:rPr lang="ru-RU" sz="1600" b="1" dirty="0">
                <a:ea typeface="Calibri" panose="020F0502020204030204" pitchFamily="34" charset="0"/>
                <a:cs typeface="Times New Roman" panose="02020603050405020304" pitchFamily="18" charset="0"/>
              </a:rPr>
              <a:t>защиты от действия напорных вод применяют </a:t>
            </a:r>
            <a:r>
              <a:rPr lang="ru-RU" sz="1600" b="1" dirty="0" err="1">
                <a:ea typeface="Calibri" panose="020F0502020204030204" pitchFamily="34" charset="0"/>
                <a:cs typeface="Times New Roman" panose="02020603050405020304" pitchFamily="18" charset="0"/>
              </a:rPr>
              <a:t>инъектирование</a:t>
            </a:r>
            <a:r>
              <a:rPr lang="ru-RU" sz="1600" b="1" dirty="0">
                <a:ea typeface="Calibri" panose="020F0502020204030204" pitchFamily="34" charset="0"/>
                <a:cs typeface="Times New Roman" panose="02020603050405020304" pitchFamily="18" charset="0"/>
              </a:rPr>
              <a:t> </a:t>
            </a:r>
            <a:r>
              <a:rPr lang="ru-RU" sz="1600" b="1" dirty="0" err="1">
                <a:ea typeface="Calibri" panose="020F0502020204030204" pitchFamily="34" charset="0"/>
                <a:cs typeface="Times New Roman" panose="02020603050405020304" pitchFamily="18" charset="0"/>
              </a:rPr>
              <a:t>акрилатными</a:t>
            </a:r>
            <a:r>
              <a:rPr lang="ru-RU" sz="1600" b="1" dirty="0">
                <a:ea typeface="Calibri" panose="020F0502020204030204" pitchFamily="34" charset="0"/>
                <a:cs typeface="Times New Roman" panose="02020603050405020304" pitchFamily="18" charset="0"/>
              </a:rPr>
              <a:t> гелями за поверхность изолируемой конструкции. </a:t>
            </a:r>
            <a:r>
              <a:rPr lang="ru-RU" sz="1600" b="1" dirty="0" err="1">
                <a:ea typeface="Calibri" panose="020F0502020204030204" pitchFamily="34" charset="0"/>
                <a:cs typeface="Times New Roman" panose="02020603050405020304" pitchFamily="18" charset="0"/>
              </a:rPr>
              <a:t>Акрилатный</a:t>
            </a:r>
            <a:r>
              <a:rPr lang="ru-RU" sz="1600" b="1" dirty="0">
                <a:ea typeface="Calibri" panose="020F0502020204030204" pitchFamily="34" charset="0"/>
                <a:cs typeface="Times New Roman" panose="02020603050405020304" pitchFamily="18" charset="0"/>
              </a:rPr>
              <a:t> гель, смешиваясь частицами грунта, застывает с образованием эффективного барьера, предотвращающего проникновение напорной воды в конструкцию</a:t>
            </a:r>
            <a:r>
              <a:rPr lang="ru-RU" sz="1600" b="1" dirty="0" smtClean="0">
                <a:ea typeface="Calibri" panose="020F0502020204030204" pitchFamily="34" charset="0"/>
                <a:cs typeface="Times New Roman" panose="02020603050405020304" pitchFamily="18" charset="0"/>
              </a:rPr>
              <a:t>.</a:t>
            </a:r>
            <a:r>
              <a:rPr lang="ru-RU" sz="1600" b="1" dirty="0"/>
              <a:t> </a:t>
            </a:r>
            <a:endParaRPr lang="ru-RU" sz="1600" b="1" dirty="0" smtClean="0"/>
          </a:p>
          <a:p>
            <a:pPr algn="just">
              <a:lnSpc>
                <a:spcPct val="115000"/>
              </a:lnSpc>
            </a:pPr>
            <a:r>
              <a:rPr lang="ru-RU" sz="1600" b="1" dirty="0" smtClean="0"/>
              <a:t>Для </a:t>
            </a:r>
            <a:r>
              <a:rPr lang="ru-RU" sz="1600" b="1" dirty="0"/>
              <a:t>создания водонепроницаемой мембраны с наружной стороны конструкции рекомендованы к использованию мягкие, эластичные, маловязкие </a:t>
            </a:r>
            <a:r>
              <a:rPr lang="ru-RU" sz="1600" b="1" dirty="0" err="1"/>
              <a:t>акрилатные</a:t>
            </a:r>
            <a:r>
              <a:rPr lang="ru-RU" sz="1600" b="1" dirty="0"/>
              <a:t> гели</a:t>
            </a:r>
          </a:p>
          <a:p>
            <a:pPr algn="just">
              <a:lnSpc>
                <a:spcPct val="115000"/>
              </a:lnSpc>
              <a:spcAft>
                <a:spcPts val="0"/>
              </a:spcAft>
            </a:pPr>
            <a:endParaRPr lang="ru-RU"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Рисунок 3" descr="Инъекционная гидроизоляция">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224269" y="2026544"/>
            <a:ext cx="6722773" cy="4762500"/>
          </a:xfrm>
          <a:prstGeom prst="rect">
            <a:avLst/>
          </a:prstGeom>
          <a:noFill/>
          <a:ln>
            <a:noFill/>
          </a:ln>
        </p:spPr>
      </p:pic>
    </p:spTree>
    <p:extLst>
      <p:ext uri="{BB962C8B-B14F-4D97-AF65-F5344CB8AC3E}">
        <p14:creationId xmlns:p14="http://schemas.microsoft.com/office/powerpoint/2010/main" val="84441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Щелочная смесь в ракерах"/>
          <p:cNvPicPr/>
          <p:nvPr/>
        </p:nvPicPr>
        <p:blipFill>
          <a:blip r:embed="rId2">
            <a:extLst>
              <a:ext uri="{28A0092B-C50C-407E-A947-70E740481C1C}">
                <a14:useLocalDpi xmlns:a14="http://schemas.microsoft.com/office/drawing/2010/main" val="0"/>
              </a:ext>
            </a:extLst>
          </a:blip>
          <a:srcRect/>
          <a:stretch>
            <a:fillRect/>
          </a:stretch>
        </p:blipFill>
        <p:spPr bwMode="auto">
          <a:xfrm>
            <a:off x="406356" y="209817"/>
            <a:ext cx="3895188" cy="3615208"/>
          </a:xfrm>
          <a:prstGeom prst="rect">
            <a:avLst/>
          </a:prstGeom>
          <a:noFill/>
          <a:ln>
            <a:noFill/>
          </a:ln>
        </p:spPr>
      </p:pic>
      <p:sp>
        <p:nvSpPr>
          <p:cNvPr id="3" name="Прямоугольник 2"/>
          <p:cNvSpPr/>
          <p:nvPr/>
        </p:nvSpPr>
        <p:spPr>
          <a:xfrm>
            <a:off x="4207099" y="500175"/>
            <a:ext cx="6096000" cy="1968231"/>
          </a:xfrm>
          <a:prstGeom prst="rect">
            <a:avLst/>
          </a:prstGeom>
        </p:spPr>
        <p:txBody>
          <a:bodyPr>
            <a:spAutoFit/>
          </a:bodyPr>
          <a:lstStyle/>
          <a:p>
            <a:pPr marL="342900" lvl="0" indent="-342900" algn="just">
              <a:lnSpc>
                <a:spcPct val="115000"/>
              </a:lnSpc>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Цементно-песчаные составы, называемые </a:t>
            </a:r>
            <a:r>
              <a:rPr lang="ru-RU" dirty="0" err="1">
                <a:latin typeface="Times New Roman" panose="02020603050405020304" pitchFamily="18" charset="0"/>
                <a:ea typeface="Calibri" panose="020F0502020204030204" pitchFamily="34" charset="0"/>
                <a:cs typeface="Times New Roman" panose="02020603050405020304" pitchFamily="18" charset="0"/>
              </a:rPr>
              <a:t>микроцементами</a:t>
            </a:r>
            <a:r>
              <a:rPr lang="ru-RU" dirty="0">
                <a:latin typeface="Times New Roman" panose="02020603050405020304" pitchFamily="18" charset="0"/>
                <a:ea typeface="Calibri" panose="020F0502020204030204" pitchFamily="34" charset="0"/>
                <a:cs typeface="Times New Roman" panose="02020603050405020304" pitchFamily="18" charset="0"/>
              </a:rPr>
              <a:t>. Этот материал способен не только создавать гидроизоляционную защиту объекта, но и улучшать его внутреннюю структуру, поскольку полностью заполняет все его внутренние пустоты.</a:t>
            </a:r>
            <a:br>
              <a:rPr lang="ru-RU" dirty="0">
                <a:latin typeface="Times New Roman" panose="02020603050405020304" pitchFamily="18" charset="0"/>
                <a:ea typeface="Calibri" panose="020F0502020204030204" pitchFamily="34" charset="0"/>
                <a:cs typeface="Times New Roman" panose="02020603050405020304" pitchFamily="18" charset="0"/>
              </a:rPr>
            </a:b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4381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3335" y="776404"/>
            <a:ext cx="12063211" cy="5507662"/>
          </a:xfrm>
          <a:prstGeom prst="rect">
            <a:avLst/>
          </a:prstGeom>
        </p:spPr>
        <p:txBody>
          <a:bodyPr wrap="square">
            <a:spAutoFit/>
          </a:bodyPr>
          <a:lstStyle/>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Технология гидроизоляции с помощью инъекционных составов</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Процесс инъекционной гидроизоляции стен при аварийных ремонтах включает следующие мероприятия:</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Путём обследования объекта определяются точки проникновения напорной воды.</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Вдоль стены через 25-50 см сверлят сквозные отверстия. Их диаметр – до 20 мм. В установленных точках действия напорной влаги выполняют дополнительную перфорацию. По линии трещины сверлят глухие отверстия примерно того же диаметра. </a:t>
            </a:r>
            <a:endParaRPr lang="ru-RU" sz="1600" dirty="0" smtClean="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smtClean="0">
                <a:latin typeface="Times New Roman" panose="02020603050405020304" pitchFamily="18" charset="0"/>
                <a:ea typeface="Calibri" panose="020F0502020204030204" pitchFamily="34" charset="0"/>
                <a:cs typeface="Times New Roman" panose="02020603050405020304" pitchFamily="18" charset="0"/>
              </a:rPr>
              <a:t/>
            </a:r>
            <a:br>
              <a:rPr lang="ru-RU" dirty="0" smtClean="0">
                <a:latin typeface="Times New Roman" panose="02020603050405020304" pitchFamily="18" charset="0"/>
                <a:ea typeface="Calibri" panose="020F0502020204030204" pitchFamily="34" charset="0"/>
                <a:cs typeface="Times New Roman" panose="02020603050405020304" pitchFamily="18" charset="0"/>
              </a:rPr>
            </a:br>
            <a:r>
              <a:rPr lang="ru-RU" dirty="0" smtClean="0">
                <a:latin typeface="Times New Roman" panose="02020603050405020304" pitchFamily="18" charset="0"/>
                <a:ea typeface="Calibri" panose="020F0502020204030204" pitchFamily="34" charset="0"/>
                <a:cs typeface="Times New Roman" panose="02020603050405020304" pitchFamily="18" charset="0"/>
              </a:rPr>
              <a:t>  В изготовленные отверстия вставляют </a:t>
            </a:r>
            <a:r>
              <a:rPr lang="ru-RU" dirty="0" err="1" smtClean="0">
                <a:latin typeface="Times New Roman" panose="02020603050405020304" pitchFamily="18" charset="0"/>
                <a:ea typeface="Calibri" panose="020F0502020204030204" pitchFamily="34" charset="0"/>
                <a:cs typeface="Times New Roman" panose="02020603050405020304" pitchFamily="18" charset="0"/>
              </a:rPr>
              <a:t>паркеры</a:t>
            </a:r>
            <a:r>
              <a:rPr lang="ru-RU" dirty="0" smtClean="0">
                <a:latin typeface="Times New Roman" panose="02020603050405020304" pitchFamily="18" charset="0"/>
                <a:ea typeface="Calibri" panose="020F0502020204030204" pitchFamily="34" charset="0"/>
                <a:cs typeface="Times New Roman" panose="02020603050405020304" pitchFamily="18" charset="0"/>
              </a:rPr>
              <a:t>, представляющие собой металлические или полимерные трубки с вентилем, закреплённым на внешнем торце, подсоединяют </a:t>
            </a:r>
            <a:r>
              <a:rPr lang="ru-RU" dirty="0">
                <a:latin typeface="Times New Roman" panose="02020603050405020304" pitchFamily="18" charset="0"/>
                <a:ea typeface="Calibri" panose="020F0502020204030204" pitchFamily="34" charset="0"/>
                <a:cs typeface="Times New Roman" panose="02020603050405020304" pitchFamily="18" charset="0"/>
              </a:rPr>
              <a:t>резервуар с гидроизоляционным составом.</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Принудительно или при организации самотёка состав направляют в ограждающую конструкцию или за неё.</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Паркеры</a:t>
            </a:r>
            <a:r>
              <a:rPr lang="ru-RU" dirty="0">
                <a:latin typeface="Times New Roman" panose="02020603050405020304" pitchFamily="18" charset="0"/>
                <a:ea typeface="Calibri" panose="020F0502020204030204" pitchFamily="34" charset="0"/>
                <a:cs typeface="Times New Roman" panose="02020603050405020304" pitchFamily="18" charset="0"/>
              </a:rPr>
              <a:t> вынимают из конструкции только после того, как гидроизолирующая масса затвердеет.</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Создание гидроизоляционной защиты фундамента инъекционным способом:</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Перед проведением работ по гидроизоляции фундамент очищают от грязи и остатков рулонной изоляции.</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Определяют необходимое количество отверстий – шпуров. Их необходимо располагать с таким шагом, чтобы обеспечить  образование сплошного водонепроницаемого слоя в фундаменте.</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Отверстия пробуривают под небольшим углом.</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В шпуры вставляют </a:t>
            </a:r>
            <a:r>
              <a:rPr lang="ru-RU" dirty="0" err="1">
                <a:latin typeface="Times New Roman" panose="02020603050405020304" pitchFamily="18" charset="0"/>
                <a:ea typeface="Calibri" panose="020F0502020204030204" pitchFamily="34" charset="0"/>
                <a:cs typeface="Times New Roman" panose="02020603050405020304" pitchFamily="18" charset="0"/>
              </a:rPr>
              <a:t>паркеры</a:t>
            </a:r>
            <a:r>
              <a:rPr lang="ru-RU" dirty="0">
                <a:latin typeface="Times New Roman" panose="02020603050405020304" pitchFamily="18" charset="0"/>
                <a:ea typeface="Calibri" panose="020F0502020204030204" pitchFamily="34" charset="0"/>
                <a:cs typeface="Times New Roman" panose="02020603050405020304" pitchFamily="18" charset="0"/>
              </a:rPr>
              <a:t>. </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1621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Пропитка гелем для гидроизоляции"/>
          <p:cNvPicPr/>
          <p:nvPr/>
        </p:nvPicPr>
        <p:blipFill>
          <a:blip r:embed="rId2">
            <a:extLst>
              <a:ext uri="{28A0092B-C50C-407E-A947-70E740481C1C}">
                <a14:useLocalDpi xmlns:a14="http://schemas.microsoft.com/office/drawing/2010/main" val="0"/>
              </a:ext>
            </a:extLst>
          </a:blip>
          <a:srcRect/>
          <a:stretch>
            <a:fillRect/>
          </a:stretch>
        </p:blipFill>
        <p:spPr bwMode="auto">
          <a:xfrm>
            <a:off x="231819" y="257576"/>
            <a:ext cx="5010217" cy="6413679"/>
          </a:xfrm>
          <a:prstGeom prst="rect">
            <a:avLst/>
          </a:prstGeom>
          <a:noFill/>
          <a:ln>
            <a:noFill/>
          </a:ln>
        </p:spPr>
      </p:pic>
      <p:sp>
        <p:nvSpPr>
          <p:cNvPr id="4" name="Прямоугольник 3"/>
          <p:cNvSpPr/>
          <p:nvPr/>
        </p:nvSpPr>
        <p:spPr>
          <a:xfrm>
            <a:off x="5242036" y="257576"/>
            <a:ext cx="6786831" cy="5816977"/>
          </a:xfrm>
          <a:prstGeom prst="rect">
            <a:avLst/>
          </a:prstGeom>
        </p:spPr>
        <p:txBody>
          <a:bodyPr wrap="square">
            <a:spAutoFit/>
          </a:bodyPr>
          <a:lstStyle/>
          <a:p>
            <a:pPr algn="just">
              <a:lnSpc>
                <a:spcPct val="115000"/>
              </a:lnSpc>
            </a:pPr>
            <a:r>
              <a:rPr lang="ru-RU" sz="1600" dirty="0">
                <a:ea typeface="Calibri" panose="020F0502020204030204" pitchFamily="34" charset="0"/>
                <a:cs typeface="Times New Roman" panose="02020603050405020304" pitchFamily="18" charset="0"/>
              </a:rPr>
              <a:t>На практике используются две схемы подачи инъекционного состава в шпуры.</a:t>
            </a:r>
          </a:p>
          <a:p>
            <a:pPr algn="just">
              <a:lnSpc>
                <a:spcPct val="115000"/>
              </a:lnSpc>
            </a:pPr>
            <a:r>
              <a:rPr lang="ru-RU" sz="1600" dirty="0">
                <a:ea typeface="Calibri" panose="020F0502020204030204" pitchFamily="34" charset="0"/>
                <a:cs typeface="Times New Roman" panose="02020603050405020304" pitchFamily="18" charset="0"/>
              </a:rPr>
              <a:t>По первой схеме поступление геля в отверстия осуществляется самотёком, под воздействием силы тяжести. Отверстия в данном случае высверливают под углом к поверхности 30-45°. Сначала гелем заполняют нижележащие отверстия, а затем шпуры, расположенные </a:t>
            </a:r>
            <a:r>
              <a:rPr lang="ru-RU" sz="1600" dirty="0" smtClean="0">
                <a:ea typeface="Calibri" panose="020F0502020204030204" pitchFamily="34" charset="0"/>
                <a:cs typeface="Times New Roman" panose="02020603050405020304" pitchFamily="18" charset="0"/>
              </a:rPr>
              <a:t>выше. В </a:t>
            </a:r>
            <a:r>
              <a:rPr lang="ru-RU" sz="1600" dirty="0">
                <a:ea typeface="Calibri" panose="020F0502020204030204" pitchFamily="34" charset="0"/>
                <a:cs typeface="Times New Roman" panose="02020603050405020304" pitchFamily="18" charset="0"/>
              </a:rPr>
              <a:t>верхние отверстия необходимо закачивать большую массу геля, чем в нижние</a:t>
            </a:r>
            <a:r>
              <a:rPr lang="ru-RU" sz="1600" dirty="0" smtClean="0">
                <a:ea typeface="Calibri" panose="020F0502020204030204" pitchFamily="34" charset="0"/>
                <a:cs typeface="Times New Roman" panose="02020603050405020304" pitchFamily="18" charset="0"/>
              </a:rPr>
              <a:t>.</a:t>
            </a:r>
            <a:r>
              <a:rPr lang="ru-RU" sz="1600" dirty="0">
                <a:ea typeface="Calibri" panose="020F0502020204030204" pitchFamily="34" charset="0"/>
                <a:cs typeface="Times New Roman" panose="02020603050405020304" pitchFamily="18" charset="0"/>
              </a:rPr>
              <a:t/>
            </a:r>
            <a:br>
              <a:rPr lang="ru-RU" sz="1600" dirty="0">
                <a:ea typeface="Calibri" panose="020F0502020204030204" pitchFamily="34" charset="0"/>
                <a:cs typeface="Times New Roman" panose="02020603050405020304" pitchFamily="18" charset="0"/>
              </a:rPr>
            </a:br>
            <a:r>
              <a:rPr lang="ru-RU" sz="1600" dirty="0">
                <a:ea typeface="Calibri" panose="020F0502020204030204" pitchFamily="34" charset="0"/>
                <a:cs typeface="Times New Roman" panose="02020603050405020304" pitchFamily="18" charset="0"/>
              </a:rPr>
              <a:t>Полная пропитка стен по времени занимает не менее суток. Такой метод является невозможным для аварийных ситуаций, при использовании быстротвердеющих составов</a:t>
            </a:r>
            <a:r>
              <a:rPr lang="ru-RU" sz="1600" dirty="0" smtClean="0">
                <a:ea typeface="Calibri" panose="020F0502020204030204" pitchFamily="34" charset="0"/>
                <a:cs typeface="Times New Roman" panose="02020603050405020304" pitchFamily="18" charset="0"/>
              </a:rPr>
              <a:t>.</a:t>
            </a:r>
            <a:r>
              <a:rPr lang="ru-RU" sz="1600" dirty="0"/>
              <a:t> </a:t>
            </a:r>
            <a:endParaRPr lang="ru-RU" sz="1600" dirty="0" smtClean="0"/>
          </a:p>
          <a:p>
            <a:pPr algn="just">
              <a:lnSpc>
                <a:spcPct val="115000"/>
              </a:lnSpc>
            </a:pPr>
            <a:r>
              <a:rPr lang="ru-RU" sz="1600" dirty="0" smtClean="0"/>
              <a:t>По </a:t>
            </a:r>
            <a:r>
              <a:rPr lang="ru-RU" sz="1600" dirty="0"/>
              <a:t>второй схеме состав поступает в шпуры под давлением. Эта методика используется для влажных кирпичных и бетонных стен, при ликвидации напорных прорывов и течей. Данный вариант позволяет изготавливать отверстия диаметром до 15 мм, что экономит время обработки конструкции. Допускается применение максимального шага – 0,5-0,6 м.</a:t>
            </a:r>
          </a:p>
          <a:p>
            <a:pPr algn="just"/>
            <a:r>
              <a:rPr lang="ru-RU" sz="1600" dirty="0"/>
              <a:t>Закачка принудительным путём осуществляется с помощью напорного насоса. Процесс продолжается до образования мокрого пятна вокруг отверстия.</a:t>
            </a:r>
          </a:p>
          <a:p>
            <a:pPr algn="just"/>
            <a:r>
              <a:rPr lang="ru-RU" sz="1600" dirty="0" smtClean="0"/>
              <a:t>Ограничением </a:t>
            </a:r>
            <a:r>
              <a:rPr lang="ru-RU" sz="1600" dirty="0"/>
              <a:t>по использованию напорного </a:t>
            </a:r>
            <a:r>
              <a:rPr lang="ru-RU" sz="1600" dirty="0" err="1"/>
              <a:t>инъектирования</a:t>
            </a:r>
            <a:r>
              <a:rPr lang="ru-RU" sz="1600" dirty="0"/>
              <a:t> являются низкие </a:t>
            </a:r>
            <a:r>
              <a:rPr lang="ru-RU" sz="1600" dirty="0" smtClean="0"/>
              <a:t>температуры: при </a:t>
            </a:r>
            <a:r>
              <a:rPr lang="ru-RU" sz="1600" dirty="0"/>
              <a:t>+5°С гидроизоляционная обработка конструкции не производится.</a:t>
            </a:r>
          </a:p>
        </p:txBody>
      </p:sp>
    </p:spTree>
    <p:extLst>
      <p:ext uri="{BB962C8B-B14F-4D97-AF65-F5344CB8AC3E}">
        <p14:creationId xmlns:p14="http://schemas.microsoft.com/office/powerpoint/2010/main" val="107826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15153" y="257504"/>
            <a:ext cx="11500835" cy="2888483"/>
          </a:xfrm>
          <a:prstGeom prst="rect">
            <a:avLst/>
          </a:prstGeom>
        </p:spPr>
        <p:txBody>
          <a:bodyPr wrap="square">
            <a:spAutoFit/>
          </a:bodyPr>
          <a:lstStyle/>
          <a:p>
            <a:pPr algn="just">
              <a:lnSpc>
                <a:spcPct val="115000"/>
              </a:lnSpc>
            </a:pPr>
            <a:r>
              <a:rPr lang="ru-RU" b="1" dirty="0">
                <a:latin typeface="Times New Roman" panose="02020603050405020304" pitchFamily="18" charset="0"/>
                <a:ea typeface="Calibri" panose="020F0502020204030204" pitchFamily="34" charset="0"/>
                <a:cs typeface="Times New Roman" panose="02020603050405020304" pitchFamily="18" charset="0"/>
              </a:rPr>
              <a:t>Подача составов осуществляется с помощью насосов низкого давления, которые обеспечивают смешивание маловязкого геля с отвердителем перед самым его введением в бетонный элемент. Поэтому перед затвердеванием состав успевает глубоко проникнуть в массив конструкции</a:t>
            </a:r>
            <a:r>
              <a:rPr lang="ru-RU" b="1" dirty="0" smtClean="0">
                <a:latin typeface="Times New Roman" panose="02020603050405020304" pitchFamily="18" charset="0"/>
                <a:ea typeface="Calibri" panose="020F0502020204030204" pitchFamily="34" charset="0"/>
                <a:cs typeface="Times New Roman" panose="02020603050405020304" pitchFamily="18" charset="0"/>
              </a:rPr>
              <a:t>.</a:t>
            </a:r>
            <a:r>
              <a:rPr lang="ru-RU" sz="1600" dirty="0"/>
              <a:t> Пропитка осуществляется до тех пор, пока отверстия полностью не наполнятся гелем</a:t>
            </a:r>
          </a:p>
          <a:p>
            <a:pPr algn="just">
              <a:lnSpc>
                <a:spcPct val="115000"/>
              </a:lnSpc>
              <a:spcAft>
                <a:spcPts val="0"/>
              </a:spcAft>
            </a:pP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Гель отвердевает и набухает при контакте с влагой, образуя в бетоне совершенно водонепроницаемый слой, исключающий капиллярный подсос грунтовых вод.</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Паркеры</a:t>
            </a:r>
            <a:r>
              <a:rPr lang="ru-RU" dirty="0">
                <a:latin typeface="Times New Roman" panose="02020603050405020304" pitchFamily="18" charset="0"/>
                <a:ea typeface="Calibri" panose="020F0502020204030204" pitchFamily="34" charset="0"/>
                <a:cs typeface="Times New Roman" panose="02020603050405020304" pitchFamily="18" charset="0"/>
              </a:rPr>
              <a:t> удаляют из </a:t>
            </a:r>
            <a:r>
              <a:rPr lang="ru-RU" dirty="0" smtClean="0">
                <a:latin typeface="Times New Roman" panose="02020603050405020304" pitchFamily="18" charset="0"/>
                <a:ea typeface="Calibri" panose="020F0502020204030204" pitchFamily="34" charset="0"/>
                <a:cs typeface="Times New Roman" panose="02020603050405020304" pitchFamily="18" charset="0"/>
              </a:rPr>
              <a:t>конструкции</a:t>
            </a:r>
          </a:p>
          <a:p>
            <a:pPr algn="just">
              <a:lnSpc>
                <a:spcPct val="115000"/>
              </a:lnSpc>
              <a:spcAft>
                <a:spcPts val="0"/>
              </a:spcAft>
            </a:pP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3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Проникающая гидроизоляция">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4984122" y="816151"/>
            <a:ext cx="7057623" cy="4000769"/>
          </a:xfrm>
          <a:prstGeom prst="rect">
            <a:avLst/>
          </a:prstGeom>
          <a:noFill/>
          <a:ln>
            <a:noFill/>
          </a:ln>
        </p:spPr>
      </p:pic>
      <p:sp>
        <p:nvSpPr>
          <p:cNvPr id="3" name="Прямоугольник 2"/>
          <p:cNvSpPr/>
          <p:nvPr/>
        </p:nvSpPr>
        <p:spPr>
          <a:xfrm>
            <a:off x="792024" y="300055"/>
            <a:ext cx="3370025" cy="410882"/>
          </a:xfrm>
          <a:prstGeom prst="rect">
            <a:avLst/>
          </a:prstGeom>
        </p:spPr>
        <p:txBody>
          <a:bodyPr wrap="none">
            <a:spAutoFit/>
          </a:bodyPr>
          <a:lstStyle/>
          <a:p>
            <a:pPr algn="just">
              <a:lnSpc>
                <a:spcPct val="115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Проникающая гидроизоляция</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Прямоугольник 3"/>
          <p:cNvSpPr/>
          <p:nvPr/>
        </p:nvSpPr>
        <p:spPr>
          <a:xfrm>
            <a:off x="433589" y="816151"/>
            <a:ext cx="4421746" cy="4247317"/>
          </a:xfrm>
          <a:prstGeom prst="rect">
            <a:avLst/>
          </a:prstGeom>
        </p:spPr>
        <p:txBody>
          <a:bodyPr wrap="square">
            <a:spAutoFit/>
          </a:bodyPr>
          <a:lstStyle/>
          <a:p>
            <a:r>
              <a:rPr lang="ru-RU" dirty="0">
                <a:latin typeface="Times New Roman" panose="02020603050405020304" pitchFamily="18" charset="0"/>
                <a:ea typeface="Calibri" panose="020F0502020204030204" pitchFamily="34" charset="0"/>
              </a:rPr>
              <a:t>Проникающая гидроизоляция препятствует капиллярному поднятию воды в порах бетона. Состав для нанесения на поверхность бетона представляет собой смесь из портландцемента, тонкомолотого кварцевого песка и активных химических добавок. Проникающая гидроизоляция наносится на мокрую поверхность, состав входит в реакцию с водой, в результате чего образуются кристаллы, которые заполняют все поры, трещины и капилляры и становятся частью самого бетона, препятствуя проникновению воды. Глубина проникновения состава в толщу бетона может достигать 15 – 25 см. </a:t>
            </a:r>
            <a:endParaRPr lang="ru-RU" dirty="0"/>
          </a:p>
        </p:txBody>
      </p:sp>
      <p:sp>
        <p:nvSpPr>
          <p:cNvPr id="5" name="Прямоугольник 4"/>
          <p:cNvSpPr/>
          <p:nvPr/>
        </p:nvSpPr>
        <p:spPr>
          <a:xfrm>
            <a:off x="695459" y="5439139"/>
            <a:ext cx="11191740" cy="646331"/>
          </a:xfrm>
          <a:prstGeom prst="rect">
            <a:avLst/>
          </a:prstGeom>
        </p:spPr>
        <p:txBody>
          <a:bodyPr wrap="square">
            <a:spAutoFit/>
          </a:bodyPr>
          <a:lstStyle/>
          <a:p>
            <a:r>
              <a:rPr lang="ru-RU" b="1" dirty="0">
                <a:latin typeface="Times New Roman" panose="02020603050405020304" pitchFamily="18" charset="0"/>
                <a:ea typeface="Calibri" panose="020F0502020204030204" pitchFamily="34" charset="0"/>
              </a:rPr>
              <a:t>Назначение</a:t>
            </a:r>
            <a:r>
              <a:rPr lang="ru-RU" dirty="0">
                <a:latin typeface="Times New Roman" panose="02020603050405020304" pitchFamily="18" charset="0"/>
                <a:ea typeface="Calibri" panose="020F0502020204030204" pitchFamily="34" charset="0"/>
              </a:rPr>
              <a:t>. Проникающей гидроизоляцией обрабатываются поверхности бетона в подвалах. Если откопать фундамент не представляется возможным, то его также можно обработать изнутри проникающим составом. </a:t>
            </a:r>
            <a:endParaRPr lang="ru-RU" dirty="0"/>
          </a:p>
        </p:txBody>
      </p:sp>
    </p:spTree>
    <p:extLst>
      <p:ext uri="{BB962C8B-B14F-4D97-AF65-F5344CB8AC3E}">
        <p14:creationId xmlns:p14="http://schemas.microsoft.com/office/powerpoint/2010/main" val="188031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31820" y="38072"/>
            <a:ext cx="11629622" cy="3914918"/>
          </a:xfrm>
          <a:prstGeom prst="rect">
            <a:avLst/>
          </a:prstGeom>
        </p:spPr>
        <p:txBody>
          <a:bodyPr wrap="square">
            <a:spAutoFit/>
          </a:bodyPr>
          <a:lstStyle/>
          <a:p>
            <a:pPr algn="just">
              <a:lnSpc>
                <a:spcPct val="115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Недостатки проникающей гидроизоляции:</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Проникающими составами можно обрабатывать только бетон, строительные растворы, штукатурки и стяжки на основе цемента марки не ниже М150. Кирпич и камень не поддаются воздействию проникающей гидроизоляции.</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Работы можно производить только при температуре не ниже +5 °С.</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До начала работ желательно удалить всю отделку и непрочно держащуюся штукатурку до самого бетона. Также необходимо раскрыть все трещины и обезжирить поверхность бетона, если выполняется гидроизоляция старых конструкций.</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SzPts val="1000"/>
              <a:buFont typeface="Symbol" panose="05050102010706020507" pitchFamily="18" charset="2"/>
              <a:buChar char=""/>
              <a:tabLst>
                <a:tab pos="457200" algn="l"/>
              </a:tabLst>
            </a:pPr>
            <a:r>
              <a:rPr lang="ru-RU" dirty="0">
                <a:latin typeface="Times New Roman" panose="02020603050405020304" pitchFamily="18" charset="0"/>
                <a:ea typeface="Calibri" panose="020F0502020204030204" pitchFamily="34" charset="0"/>
                <a:cs typeface="Times New Roman" panose="02020603050405020304" pitchFamily="18" charset="0"/>
              </a:rPr>
              <a:t>Бетон следует тщательно увлажнить.</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Проникающая (пропиточная) гидроизоляция </a:t>
            </a:r>
            <a:r>
              <a:rPr lang="ru-RU" dirty="0" smtClean="0">
                <a:latin typeface="Times New Roman" panose="02020603050405020304" pitchFamily="18" charset="0"/>
                <a:ea typeface="Calibri" panose="020F0502020204030204" pitchFamily="34" charset="0"/>
                <a:cs typeface="Times New Roman" panose="02020603050405020304" pitchFamily="18" charset="0"/>
              </a:rPr>
              <a:t>подходит </a:t>
            </a:r>
            <a:r>
              <a:rPr lang="ru-RU" dirty="0">
                <a:latin typeface="Times New Roman" panose="02020603050405020304" pitchFamily="18" charset="0"/>
                <a:ea typeface="Calibri" panose="020F0502020204030204" pitchFamily="34" charset="0"/>
                <a:cs typeface="Times New Roman" panose="02020603050405020304" pitchFamily="18" charset="0"/>
              </a:rPr>
              <a:t>для обработки свежего бетона. Старый бетон необходимо тщательно очистить и обезжирить поверхность, так как за время эксплуатации все поры забились. Для этого используется пескоструйный инструмент. Обратите внимание, что проникающая гидроизоляция не работает на кирпиче и камне.</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6739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80305" y="454432"/>
            <a:ext cx="11809927" cy="5189113"/>
          </a:xfrm>
          <a:prstGeom prst="rect">
            <a:avLst/>
          </a:prstGeom>
        </p:spPr>
        <p:txBody>
          <a:bodyPr wrap="square">
            <a:spAutoFit/>
          </a:bodyPr>
          <a:lstStyle/>
          <a:p>
            <a:pPr algn="just">
              <a:lnSpc>
                <a:spcPct val="115000"/>
              </a:lnSpc>
              <a:spcAft>
                <a:spcPts val="0"/>
              </a:spcAft>
            </a:pPr>
            <a:r>
              <a:rPr lang="ru-RU" dirty="0" err="1">
                <a:latin typeface="Times New Roman" panose="02020603050405020304" pitchFamily="18" charset="0"/>
                <a:ea typeface="Calibri" panose="020F0502020204030204" pitchFamily="34" charset="0"/>
                <a:cs typeface="Times New Roman" panose="02020603050405020304" pitchFamily="18" charset="0"/>
              </a:rPr>
              <a:t>Бентонитовые</a:t>
            </a:r>
            <a:r>
              <a:rPr lang="ru-RU" dirty="0">
                <a:latin typeface="Times New Roman" panose="02020603050405020304" pitchFamily="18" charset="0"/>
                <a:ea typeface="Calibri" panose="020F0502020204030204" pitchFamily="34" charset="0"/>
                <a:cs typeface="Times New Roman" panose="02020603050405020304" pitchFamily="18" charset="0"/>
              </a:rPr>
              <a:t> маты – так называемая монтируемая гидроизоляция. Маты представляют собой </a:t>
            </a:r>
            <a:r>
              <a:rPr lang="ru-RU" dirty="0" err="1">
                <a:latin typeface="Times New Roman" panose="02020603050405020304" pitchFamily="18" charset="0"/>
                <a:ea typeface="Calibri" panose="020F0502020204030204" pitchFamily="34" charset="0"/>
                <a:cs typeface="Times New Roman" panose="02020603050405020304" pitchFamily="18" charset="0"/>
              </a:rPr>
              <a:t>бентонитовую</a:t>
            </a:r>
            <a:r>
              <a:rPr lang="ru-RU" dirty="0">
                <a:latin typeface="Times New Roman" panose="02020603050405020304" pitchFamily="18" charset="0"/>
                <a:ea typeface="Calibri" panose="020F0502020204030204" pitchFamily="34" charset="0"/>
                <a:cs typeface="Times New Roman" panose="02020603050405020304" pitchFamily="18" charset="0"/>
              </a:rPr>
              <a:t> глину в гранулах, заключенную между двумя слоями картона или </a:t>
            </a:r>
            <a:r>
              <a:rPr lang="ru-RU" dirty="0" err="1">
                <a:latin typeface="Times New Roman" panose="02020603050405020304" pitchFamily="18" charset="0"/>
                <a:ea typeface="Calibri" panose="020F0502020204030204" pitchFamily="34" charset="0"/>
                <a:cs typeface="Times New Roman" panose="02020603050405020304" pitchFamily="18" charset="0"/>
              </a:rPr>
              <a:t>геотекстиля</a:t>
            </a:r>
            <a:r>
              <a:rPr lang="ru-RU" dirty="0">
                <a:latin typeface="Times New Roman" panose="02020603050405020304" pitchFamily="18" charset="0"/>
                <a:ea typeface="Calibri" panose="020F0502020204030204" pitchFamily="34" charset="0"/>
                <a:cs typeface="Times New Roman" panose="02020603050405020304" pitchFamily="18" charset="0"/>
              </a:rPr>
              <a:t>. После монтажа к поверхности, которую требуется </a:t>
            </a:r>
            <a:r>
              <a:rPr lang="ru-RU" dirty="0" err="1">
                <a:latin typeface="Times New Roman" panose="02020603050405020304" pitchFamily="18" charset="0"/>
                <a:ea typeface="Calibri" panose="020F0502020204030204" pitchFamily="34" charset="0"/>
                <a:cs typeface="Times New Roman" panose="02020603050405020304" pitchFamily="18" charset="0"/>
              </a:rPr>
              <a:t>гидроизолировать</a:t>
            </a:r>
            <a:r>
              <a:rPr lang="ru-RU" dirty="0">
                <a:latin typeface="Times New Roman" panose="02020603050405020304" pitchFamily="18" charset="0"/>
                <a:ea typeface="Calibri" panose="020F0502020204030204" pitchFamily="34" charset="0"/>
                <a:cs typeface="Times New Roman" panose="02020603050405020304" pitchFamily="18" charset="0"/>
              </a:rPr>
              <a:t>, например, к заглубленной части фундамента, картон разлагается, а глина остается выполнять функцию щита между фундаментом и дождевой водой.</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Бентонит после контакта с водой набухает и превращается в гель. В процессе монтажа маты укладываются с </a:t>
            </a:r>
            <a:r>
              <a:rPr lang="ru-RU" dirty="0" err="1">
                <a:latin typeface="Times New Roman" panose="02020603050405020304" pitchFamily="18" charset="0"/>
                <a:ea typeface="Calibri" panose="020F0502020204030204" pitchFamily="34" charset="0"/>
                <a:cs typeface="Times New Roman" panose="02020603050405020304" pitchFamily="18" charset="0"/>
              </a:rPr>
              <a:t>нахлестом</a:t>
            </a:r>
            <a:r>
              <a:rPr lang="ru-RU" dirty="0">
                <a:latin typeface="Times New Roman" panose="02020603050405020304" pitchFamily="18" charset="0"/>
                <a:ea typeface="Calibri" panose="020F0502020204030204" pitchFamily="34" charset="0"/>
                <a:cs typeface="Times New Roman" panose="02020603050405020304" pitchFamily="18" charset="0"/>
              </a:rPr>
              <a:t>, а в местах стыков просыпаются </a:t>
            </a:r>
            <a:r>
              <a:rPr lang="ru-RU" dirty="0" err="1">
                <a:latin typeface="Times New Roman" panose="02020603050405020304" pitchFamily="18" charset="0"/>
                <a:ea typeface="Calibri" panose="020F0502020204030204" pitchFamily="34" charset="0"/>
                <a:cs typeface="Times New Roman" panose="02020603050405020304" pitchFamily="18" charset="0"/>
              </a:rPr>
              <a:t>бентонитовые</a:t>
            </a:r>
            <a:r>
              <a:rPr lang="ru-RU" dirty="0">
                <a:latin typeface="Times New Roman" panose="02020603050405020304" pitchFamily="18" charset="0"/>
                <a:ea typeface="Calibri" panose="020F0502020204030204" pitchFamily="34" charset="0"/>
                <a:cs typeface="Times New Roman" panose="02020603050405020304" pitchFamily="18" charset="0"/>
              </a:rPr>
              <a:t> гранулы.</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У данного способа гидроизоляции есть только один </a:t>
            </a:r>
            <a:r>
              <a:rPr lang="ru-RU" b="1" dirty="0">
                <a:latin typeface="Times New Roman" panose="02020603050405020304" pitchFamily="18" charset="0"/>
                <a:ea typeface="Calibri" panose="020F0502020204030204" pitchFamily="34" charset="0"/>
                <a:cs typeface="Times New Roman" panose="02020603050405020304" pitchFamily="18" charset="0"/>
              </a:rPr>
              <a:t>недостаток</a:t>
            </a:r>
            <a:r>
              <a:rPr lang="ru-RU" dirty="0">
                <a:latin typeface="Times New Roman" panose="02020603050405020304" pitchFamily="18" charset="0"/>
                <a:ea typeface="Calibri" panose="020F0502020204030204" pitchFamily="34" charset="0"/>
                <a:cs typeface="Times New Roman" panose="02020603050405020304" pitchFamily="18" charset="0"/>
              </a:rPr>
              <a:t> – высокая стоимость. Применять его можно для гидроизоляции вертикальных и горизонтальных поверхностей. Например, укладывать рядом с фундаментом дома на грунт, препятствуя просачиванию дождевой воды в почву рядом с домом.</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Все работы по гидроизоляции здания или строения лучше проводить еще на этапе строительства, позаботившись о сохранности объекта заранее. Для монолитно-бетонного строительства рекомендуется использовать специальные добавки в бетон, повышающие его показатели водонепроницаемости. Гидротехническая добавка «</a:t>
            </a:r>
            <a:r>
              <a:rPr lang="ru-RU" dirty="0" err="1">
                <a:latin typeface="Times New Roman" panose="02020603050405020304" pitchFamily="18" charset="0"/>
                <a:ea typeface="Calibri" panose="020F0502020204030204" pitchFamily="34" charset="0"/>
                <a:cs typeface="Times New Roman" panose="02020603050405020304" pitchFamily="18" charset="0"/>
              </a:rPr>
              <a:t>Адмикс</a:t>
            </a:r>
            <a:r>
              <a:rPr lang="ru-RU" dirty="0">
                <a:latin typeface="Times New Roman" panose="02020603050405020304" pitchFamily="18" charset="0"/>
                <a:ea typeface="Calibri" panose="020F0502020204030204" pitchFamily="34" charset="0"/>
                <a:cs typeface="Times New Roman" panose="02020603050405020304" pitchFamily="18" charset="0"/>
              </a:rPr>
              <a:t>» повышает водонепроницаемость бетона с W4 до W18-20 и применяется для строительства ответственных объектов, а  «</a:t>
            </a:r>
            <a:r>
              <a:rPr lang="ru-RU" dirty="0" err="1">
                <a:latin typeface="Times New Roman" panose="02020603050405020304" pitchFamily="18" charset="0"/>
                <a:ea typeface="Calibri" panose="020F0502020204030204" pitchFamily="34" charset="0"/>
                <a:cs typeface="Times New Roman" panose="02020603050405020304" pitchFamily="18" charset="0"/>
              </a:rPr>
              <a:t>Гидрохит</a:t>
            </a:r>
            <a:r>
              <a:rPr lang="ru-RU" dirty="0">
                <a:latin typeface="Times New Roman" panose="02020603050405020304" pitchFamily="18" charset="0"/>
                <a:ea typeface="Calibri" panose="020F0502020204030204" pitchFamily="34" charset="0"/>
                <a:cs typeface="Times New Roman" panose="02020603050405020304" pitchFamily="18" charset="0"/>
              </a:rPr>
              <a:t>» с W4 до W12 и применяется для малоответственных объектов. Подобные добавки отличаются не только составом, но и принципом действия. Выбор того или иного вида гидроизоляционных работ лучше доверить профессионалам, особенно, если все не однозначно, как например, с гидроизоляцией фундамента.</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196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8941" y="0"/>
            <a:ext cx="11668259" cy="3277820"/>
          </a:xfrm>
          <a:prstGeom prst="rect">
            <a:avLst/>
          </a:prstGeom>
        </p:spPr>
        <p:txBody>
          <a:bodyPr wrap="square">
            <a:spAutoFit/>
          </a:bodyPr>
          <a:lstStyle/>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В </a:t>
            </a:r>
            <a:r>
              <a:rPr lang="ru-RU" dirty="0" smtClean="0">
                <a:latin typeface="Times New Roman" panose="02020603050405020304" pitchFamily="18" charset="0"/>
                <a:ea typeface="Calibri" panose="020F0502020204030204" pitchFamily="34" charset="0"/>
                <a:cs typeface="Times New Roman" panose="02020603050405020304" pitchFamily="18" charset="0"/>
              </a:rPr>
              <a:t>сентябре </a:t>
            </a:r>
            <a:r>
              <a:rPr lang="ru-RU" dirty="0">
                <a:latin typeface="Times New Roman" panose="02020603050405020304" pitchFamily="18" charset="0"/>
                <a:ea typeface="Calibri" panose="020F0502020204030204" pitchFamily="34" charset="0"/>
                <a:cs typeface="Times New Roman" panose="02020603050405020304" pitchFamily="18" charset="0"/>
              </a:rPr>
              <a:t>в </a:t>
            </a:r>
            <a:r>
              <a:rPr lang="ru-RU" dirty="0" err="1">
                <a:latin typeface="Times New Roman" panose="02020603050405020304" pitchFamily="18" charset="0"/>
                <a:ea typeface="Calibri" panose="020F0502020204030204" pitchFamily="34" charset="0"/>
                <a:cs typeface="Times New Roman" panose="02020603050405020304" pitchFamily="18" charset="0"/>
              </a:rPr>
              <a:t>Кетовском</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smtClean="0">
                <a:latin typeface="Times New Roman" panose="02020603050405020304" pitchFamily="18" charset="0"/>
                <a:ea typeface="Calibri" panose="020F0502020204030204" pitchFamily="34" charset="0"/>
                <a:cs typeface="Times New Roman" panose="02020603050405020304" pitchFamily="18" charset="0"/>
              </a:rPr>
              <a:t>р-</a:t>
            </a:r>
            <a:r>
              <a:rPr lang="ru-RU" dirty="0" err="1" smtClean="0">
                <a:latin typeface="Times New Roman" panose="02020603050405020304" pitchFamily="18" charset="0"/>
                <a:ea typeface="Calibri" panose="020F0502020204030204" pitchFamily="34" charset="0"/>
                <a:cs typeface="Times New Roman" panose="02020603050405020304" pitchFamily="18" charset="0"/>
              </a:rPr>
              <a:t>оне</a:t>
            </a:r>
            <a:r>
              <a:rPr lang="ru-RU" dirty="0" smtClean="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Курганской </a:t>
            </a:r>
            <a:r>
              <a:rPr lang="ru-RU" dirty="0" smtClean="0">
                <a:latin typeface="Times New Roman" panose="02020603050405020304" pitchFamily="18" charset="0"/>
                <a:ea typeface="Calibri" panose="020F0502020204030204" pitchFamily="34" charset="0"/>
                <a:cs typeface="Times New Roman" panose="02020603050405020304" pitchFamily="18" charset="0"/>
              </a:rPr>
              <a:t>обл. открылся </a:t>
            </a:r>
            <a:r>
              <a:rPr lang="ru-RU" dirty="0">
                <a:latin typeface="Times New Roman" panose="02020603050405020304" pitchFamily="18" charset="0"/>
                <a:ea typeface="Calibri" panose="020F0502020204030204" pitchFamily="34" charset="0"/>
                <a:cs typeface="Times New Roman" panose="02020603050405020304" pitchFamily="18" charset="0"/>
              </a:rPr>
              <a:t>новый завод по выпуску гидроизоляционных материалов. Предприятие является одним из подразделений компании «</a:t>
            </a:r>
            <a:r>
              <a:rPr lang="ru-RU" dirty="0" err="1">
                <a:latin typeface="Times New Roman" panose="02020603050405020304" pitchFamily="18" charset="0"/>
                <a:ea typeface="Calibri" panose="020F0502020204030204" pitchFamily="34" charset="0"/>
                <a:cs typeface="Times New Roman" panose="02020603050405020304" pitchFamily="18" charset="0"/>
              </a:rPr>
              <a:t>БентИзол</a:t>
            </a:r>
            <a:r>
              <a:rPr lang="ru-RU" dirty="0">
                <a:latin typeface="Times New Roman" panose="02020603050405020304" pitchFamily="18" charset="0"/>
                <a:ea typeface="Calibri" panose="020F0502020204030204" pitchFamily="34" charset="0"/>
                <a:cs typeface="Times New Roman" panose="02020603050405020304" pitchFamily="18" charset="0"/>
              </a:rPr>
              <a:t>», основная сфера деятельности которой – разработка и производство </a:t>
            </a:r>
            <a:r>
              <a:rPr lang="ru-RU" dirty="0" err="1">
                <a:latin typeface="Times New Roman" panose="02020603050405020304" pitchFamily="18" charset="0"/>
                <a:ea typeface="Calibri" panose="020F0502020204030204" pitchFamily="34" charset="0"/>
                <a:cs typeface="Times New Roman" panose="02020603050405020304" pitchFamily="18" charset="0"/>
              </a:rPr>
              <a:t>геосинтетических</a:t>
            </a:r>
            <a:r>
              <a:rPr lang="ru-RU" dirty="0">
                <a:latin typeface="Times New Roman" panose="02020603050405020304" pitchFamily="18" charset="0"/>
                <a:ea typeface="Calibri" panose="020F0502020204030204" pitchFamily="34" charset="0"/>
                <a:cs typeface="Times New Roman" panose="02020603050405020304" pitchFamily="18" charset="0"/>
              </a:rPr>
              <a:t> </a:t>
            </a:r>
            <a:r>
              <a:rPr lang="ru-RU" dirty="0" err="1">
                <a:latin typeface="Times New Roman" panose="02020603050405020304" pitchFamily="18" charset="0"/>
                <a:ea typeface="Calibri" panose="020F0502020204030204" pitchFamily="34" charset="0"/>
                <a:cs typeface="Times New Roman" panose="02020603050405020304" pitchFamily="18" charset="0"/>
              </a:rPr>
              <a:t>бентонитовых</a:t>
            </a:r>
            <a:r>
              <a:rPr lang="ru-RU" dirty="0">
                <a:latin typeface="Times New Roman" panose="02020603050405020304" pitchFamily="18" charset="0"/>
                <a:ea typeface="Calibri" panose="020F0502020204030204" pitchFamily="34" charset="0"/>
                <a:cs typeface="Times New Roman" panose="02020603050405020304" pitchFamily="18" charset="0"/>
              </a:rPr>
              <a:t> продуктов, широко используемых для гидроизоляции в строительстве и для создания надежных барьеров, защищающих от утечки промышленных отходов, загрязняющих почву и грунтовые воды.</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В цехах завода установлено высокотехнологичное оборудование, не имеющее аналогов в России. Основным направлением предприятия станет производство </a:t>
            </a:r>
            <a:r>
              <a:rPr lang="ru-RU" dirty="0" err="1">
                <a:latin typeface="Times New Roman" panose="02020603050405020304" pitchFamily="18" charset="0"/>
                <a:ea typeface="Calibri" panose="020F0502020204030204" pitchFamily="34" charset="0"/>
                <a:cs typeface="Times New Roman" panose="02020603050405020304" pitchFamily="18" charset="0"/>
              </a:rPr>
              <a:t>бентонитовых</a:t>
            </a:r>
            <a:r>
              <a:rPr lang="ru-RU" dirty="0">
                <a:latin typeface="Times New Roman" panose="02020603050405020304" pitchFamily="18" charset="0"/>
                <a:ea typeface="Calibri" panose="020F0502020204030204" pitchFamily="34" charset="0"/>
                <a:cs typeface="Times New Roman" panose="02020603050405020304" pitchFamily="18" charset="0"/>
              </a:rPr>
              <a:t> матов по новейшим технологиям, основанным на переработке </a:t>
            </a:r>
            <a:r>
              <a:rPr lang="ru-RU" dirty="0" err="1">
                <a:latin typeface="Times New Roman" panose="02020603050405020304" pitchFamily="18" charset="0"/>
                <a:ea typeface="Calibri" panose="020F0502020204030204" pitchFamily="34" charset="0"/>
                <a:cs typeface="Times New Roman" panose="02020603050405020304" pitchFamily="18" charset="0"/>
              </a:rPr>
              <a:t>бентонитовых</a:t>
            </a:r>
            <a:r>
              <a:rPr lang="ru-RU" dirty="0">
                <a:latin typeface="Times New Roman" panose="02020603050405020304" pitchFamily="18" charset="0"/>
                <a:ea typeface="Calibri" panose="020F0502020204030204" pitchFamily="34" charset="0"/>
                <a:cs typeface="Times New Roman" panose="02020603050405020304" pitchFamily="18" charset="0"/>
              </a:rPr>
              <a:t> глин, добыча которых ведется на территории области. Первые партии продукции уже отправлены в северные регионы страны. Производственные мощности завода позволяют ежегодно выпускать на рынок 7 млн. кв. м. высокоэффективного экологически чистого гидроизоляционного материала. </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Рисунок 2" descr="установка оборудования"/>
          <p:cNvPicPr/>
          <p:nvPr/>
        </p:nvPicPr>
        <p:blipFill>
          <a:blip r:embed="rId2">
            <a:extLst>
              <a:ext uri="{28A0092B-C50C-407E-A947-70E740481C1C}">
                <a14:useLocalDpi xmlns:a14="http://schemas.microsoft.com/office/drawing/2010/main" val="0"/>
              </a:ext>
            </a:extLst>
          </a:blip>
          <a:srcRect/>
          <a:stretch>
            <a:fillRect/>
          </a:stretch>
        </p:blipFill>
        <p:spPr bwMode="auto">
          <a:xfrm>
            <a:off x="2408349" y="3277820"/>
            <a:ext cx="6452316" cy="3470710"/>
          </a:xfrm>
          <a:prstGeom prst="rect">
            <a:avLst/>
          </a:prstGeom>
          <a:noFill/>
          <a:ln>
            <a:noFill/>
          </a:ln>
        </p:spPr>
      </p:pic>
    </p:spTree>
    <p:extLst>
      <p:ext uri="{BB962C8B-B14F-4D97-AF65-F5344CB8AC3E}">
        <p14:creationId xmlns:p14="http://schemas.microsoft.com/office/powerpoint/2010/main" val="149435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3862" y="717010"/>
            <a:ext cx="920355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944563" algn="l"/>
              </a:tabLst>
              <a:defRPr>
                <a:solidFill>
                  <a:schemeClr val="tx1"/>
                </a:solidFill>
                <a:latin typeface="Arial" panose="020B0604020202020204" pitchFamily="34" charset="0"/>
              </a:defRPr>
            </a:lvl1pPr>
            <a:lvl2pPr eaLnBrk="0" fontAlgn="base" hangingPunct="0">
              <a:spcBef>
                <a:spcPct val="0"/>
              </a:spcBef>
              <a:spcAft>
                <a:spcPct val="0"/>
              </a:spcAft>
              <a:tabLst>
                <a:tab pos="944563" algn="l"/>
              </a:tabLst>
              <a:defRPr>
                <a:solidFill>
                  <a:schemeClr val="tx1"/>
                </a:solidFill>
                <a:latin typeface="Arial" panose="020B0604020202020204" pitchFamily="34" charset="0"/>
              </a:defRPr>
            </a:lvl2pPr>
            <a:lvl3pPr eaLnBrk="0" fontAlgn="base" hangingPunct="0">
              <a:spcBef>
                <a:spcPct val="0"/>
              </a:spcBef>
              <a:spcAft>
                <a:spcPct val="0"/>
              </a:spcAft>
              <a:tabLst>
                <a:tab pos="944563" algn="l"/>
              </a:tabLst>
              <a:defRPr>
                <a:solidFill>
                  <a:schemeClr val="tx1"/>
                </a:solidFill>
                <a:latin typeface="Arial" panose="020B0604020202020204" pitchFamily="34" charset="0"/>
              </a:defRPr>
            </a:lvl3pPr>
            <a:lvl4pPr eaLnBrk="0" fontAlgn="base" hangingPunct="0">
              <a:spcBef>
                <a:spcPct val="0"/>
              </a:spcBef>
              <a:spcAft>
                <a:spcPct val="0"/>
              </a:spcAft>
              <a:tabLst>
                <a:tab pos="944563" algn="l"/>
              </a:tabLst>
              <a:defRPr>
                <a:solidFill>
                  <a:schemeClr val="tx1"/>
                </a:solidFill>
                <a:latin typeface="Arial" panose="020B0604020202020204" pitchFamily="34" charset="0"/>
              </a:defRPr>
            </a:lvl4pPr>
            <a:lvl5pPr eaLnBrk="0" fontAlgn="base" hangingPunct="0">
              <a:spcBef>
                <a:spcPct val="0"/>
              </a:spcBef>
              <a:spcAft>
                <a:spcPct val="0"/>
              </a:spcAft>
              <a:tabLst>
                <a:tab pos="944563" algn="l"/>
              </a:tabLst>
              <a:defRPr>
                <a:solidFill>
                  <a:schemeClr val="tx1"/>
                </a:solidFill>
                <a:latin typeface="Arial" panose="020B0604020202020204" pitchFamily="34" charset="0"/>
              </a:defRPr>
            </a:lvl5pPr>
            <a:lvl6pPr eaLnBrk="0" fontAlgn="base" hangingPunct="0">
              <a:spcBef>
                <a:spcPct val="0"/>
              </a:spcBef>
              <a:spcAft>
                <a:spcPct val="0"/>
              </a:spcAft>
              <a:tabLst>
                <a:tab pos="944563" algn="l"/>
              </a:tabLst>
              <a:defRPr>
                <a:solidFill>
                  <a:schemeClr val="tx1"/>
                </a:solidFill>
                <a:latin typeface="Arial" panose="020B0604020202020204" pitchFamily="34" charset="0"/>
              </a:defRPr>
            </a:lvl6pPr>
            <a:lvl7pPr eaLnBrk="0" fontAlgn="base" hangingPunct="0">
              <a:spcBef>
                <a:spcPct val="0"/>
              </a:spcBef>
              <a:spcAft>
                <a:spcPct val="0"/>
              </a:spcAft>
              <a:tabLst>
                <a:tab pos="944563" algn="l"/>
              </a:tabLst>
              <a:defRPr>
                <a:solidFill>
                  <a:schemeClr val="tx1"/>
                </a:solidFill>
                <a:latin typeface="Arial" panose="020B0604020202020204" pitchFamily="34" charset="0"/>
              </a:defRPr>
            </a:lvl7pPr>
            <a:lvl8pPr eaLnBrk="0" fontAlgn="base" hangingPunct="0">
              <a:spcBef>
                <a:spcPct val="0"/>
              </a:spcBef>
              <a:spcAft>
                <a:spcPct val="0"/>
              </a:spcAft>
              <a:tabLst>
                <a:tab pos="944563" algn="l"/>
              </a:tabLst>
              <a:defRPr>
                <a:solidFill>
                  <a:schemeClr val="tx1"/>
                </a:solidFill>
                <a:latin typeface="Arial" panose="020B0604020202020204" pitchFamily="34" charset="0"/>
              </a:defRPr>
            </a:lvl8pPr>
            <a:lvl9pPr eaLnBrk="0" fontAlgn="base" hangingPunct="0">
              <a:spcBef>
                <a:spcPct val="0"/>
              </a:spcBef>
              <a:spcAft>
                <a:spcPct val="0"/>
              </a:spcAft>
              <a:tabLst>
                <a:tab pos="944563" algn="l"/>
              </a:tabLst>
              <a:defRPr>
                <a:solidFill>
                  <a:schemeClr val="tx1"/>
                </a:solidFill>
                <a:latin typeface="Arial" panose="020B0604020202020204" pitchFamily="34" charset="0"/>
              </a:defRPr>
            </a:lvl9pPr>
          </a:lstStyle>
          <a:p>
            <a:pPr marL="0" marR="0" lvl="0" indent="450850" algn="just" defTabSz="914400" rtl="0" eaLnBrk="0" fontAlgn="base" latinLnBrk="0" hangingPunct="0">
              <a:lnSpc>
                <a:spcPct val="100000"/>
              </a:lnSpc>
              <a:spcBef>
                <a:spcPct val="0"/>
              </a:spcBef>
              <a:spcAft>
                <a:spcPct val="0"/>
              </a:spcAft>
              <a:buClrTx/>
              <a:buSzTx/>
              <a:buFontTx/>
              <a:buNone/>
              <a:tabLst>
                <a:tab pos="944563" algn="l"/>
              </a:tabLst>
            </a:pPr>
            <a:r>
              <a:rPr lang="ru-RU" altLang="ru-RU" b="1" dirty="0">
                <a:latin typeface="+mn-lt"/>
                <a:ea typeface="Times New Roman" panose="02020603050405020304" pitchFamily="18" charset="0"/>
                <a:cs typeface="Courier New" panose="02070309020205020404" pitchFamily="49" charset="0"/>
              </a:rPr>
              <a:t>Ф</a:t>
            </a:r>
            <a:r>
              <a:rPr kumimoji="0" lang="ru-RU" altLang="ru-RU" b="1" i="0" u="none" strike="noStrike" cap="none" normalizeH="0" baseline="0" dirty="0" smtClean="0">
                <a:ln>
                  <a:noFill/>
                </a:ln>
                <a:solidFill>
                  <a:schemeClr val="tx1"/>
                </a:solidFill>
                <a:effectLst/>
                <a:latin typeface="+mn-lt"/>
                <a:ea typeface="Times New Roman" panose="02020603050405020304" pitchFamily="18" charset="0"/>
                <a:cs typeface="Courier New" panose="02070309020205020404" pitchFamily="49" charset="0"/>
              </a:rPr>
              <a:t>актором воздействия влаги является солевая коррозия, признаки которой на начальном этапе диагностируются по наличию </a:t>
            </a:r>
            <a:r>
              <a:rPr kumimoji="0" lang="ru-RU" altLang="ru-RU" b="1" i="0" u="none" strike="noStrike" cap="none" normalizeH="0" baseline="0" dirty="0" err="1" smtClean="0">
                <a:ln>
                  <a:noFill/>
                </a:ln>
                <a:solidFill>
                  <a:schemeClr val="tx1"/>
                </a:solidFill>
                <a:effectLst/>
                <a:latin typeface="+mn-lt"/>
                <a:ea typeface="Times New Roman" panose="02020603050405020304" pitchFamily="18" charset="0"/>
                <a:cs typeface="Courier New" panose="02070309020205020404" pitchFamily="49" charset="0"/>
              </a:rPr>
              <a:t>высолов</a:t>
            </a:r>
            <a:r>
              <a:rPr kumimoji="0" lang="ru-RU" altLang="ru-RU" b="1" i="0" u="none" strike="noStrike" cap="none" normalizeH="0" baseline="0" dirty="0" smtClean="0">
                <a:ln>
                  <a:noFill/>
                </a:ln>
                <a:solidFill>
                  <a:schemeClr val="tx1"/>
                </a:solidFill>
                <a:effectLst/>
                <a:latin typeface="+mn-lt"/>
                <a:ea typeface="Times New Roman" panose="02020603050405020304" pitchFamily="18" charset="0"/>
                <a:cs typeface="Courier New" panose="02070309020205020404" pitchFamily="49" charset="0"/>
              </a:rPr>
              <a:t>. Коррозия связана с процессами кристаллизации минеральных солей, образующихся в приповерхностных слоях конструкций и в объеме материала. При кристаллизации солей в материале возникают внутренние растягивающие напряжения, что приводит к шелушению поверхности, появлению микротрещин, сколов углов, дефектов в виде трещин с шириной раскрытия более 0.2 мм. Глубина и скорость солевой коррозии зависит от ряда факторов:</a:t>
            </a:r>
            <a:endParaRPr kumimoji="0" lang="ru-RU" altLang="ru-RU"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tab pos="944563" algn="l"/>
              </a:tabLst>
            </a:pPr>
            <a:r>
              <a:rPr kumimoji="0" lang="ru-RU" altLang="ru-RU" b="1" i="0" u="none" strike="noStrike" cap="none" normalizeH="0" baseline="0" dirty="0" smtClean="0">
                <a:ln>
                  <a:noFill/>
                </a:ln>
                <a:solidFill>
                  <a:schemeClr val="tx1"/>
                </a:solidFill>
                <a:effectLst/>
                <a:latin typeface="+mn-lt"/>
                <a:ea typeface="Times New Roman" panose="02020603050405020304" pitchFamily="18" charset="0"/>
                <a:cs typeface="Courier New" panose="02070309020205020404" pitchFamily="49" charset="0"/>
              </a:rPr>
              <a:t>Содержания растворимых веществ в талых и грунтовых водах;</a:t>
            </a:r>
            <a:endParaRPr kumimoji="0" lang="ru-RU" altLang="ru-RU"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tab pos="944563" algn="l"/>
              </a:tabLst>
            </a:pPr>
            <a:r>
              <a:rPr kumimoji="0" lang="ru-RU" altLang="ru-RU" b="1" i="0" u="none" strike="noStrike" cap="none" normalizeH="0" baseline="0" dirty="0" smtClean="0">
                <a:ln>
                  <a:noFill/>
                </a:ln>
                <a:solidFill>
                  <a:schemeClr val="tx1"/>
                </a:solidFill>
                <a:effectLst/>
                <a:latin typeface="+mn-lt"/>
                <a:ea typeface="Times New Roman" panose="02020603050405020304" pitchFamily="18" charset="0"/>
                <a:cs typeface="Courier New" panose="02070309020205020404" pitchFamily="49" charset="0"/>
              </a:rPr>
              <a:t>Содержания водорастворимых солей в строительном материале (добавки ускорители твердения в растворах и бетонах, антиморозные добавки, вида применяемого цемента и </a:t>
            </a:r>
            <a:r>
              <a:rPr kumimoji="0" lang="ru-RU" altLang="ru-RU" b="1" i="0" u="none" strike="noStrike" cap="none" normalizeH="0" baseline="0" dirty="0" err="1" smtClean="0">
                <a:ln>
                  <a:noFill/>
                </a:ln>
                <a:solidFill>
                  <a:schemeClr val="tx1"/>
                </a:solidFill>
                <a:effectLst/>
                <a:latin typeface="+mn-lt"/>
                <a:ea typeface="Times New Roman" panose="02020603050405020304" pitchFamily="18" charset="0"/>
                <a:cs typeface="Courier New" panose="02070309020205020404" pitchFamily="49" charset="0"/>
              </a:rPr>
              <a:t>т.д</a:t>
            </a:r>
            <a:r>
              <a:rPr kumimoji="0" lang="ru-RU" altLang="ru-RU" b="1" i="0" u="none" strike="noStrike" cap="none" normalizeH="0" baseline="0" dirty="0" smtClean="0">
                <a:ln>
                  <a:noFill/>
                </a:ln>
                <a:solidFill>
                  <a:schemeClr val="tx1"/>
                </a:solidFill>
                <a:effectLst/>
                <a:latin typeface="+mn-lt"/>
                <a:ea typeface="Times New Roman" panose="02020603050405020304" pitchFamily="18" charset="0"/>
                <a:cs typeface="Courier New" panose="02070309020205020404" pitchFamily="49" charset="0"/>
              </a:rPr>
              <a:t>) ;</a:t>
            </a:r>
            <a:endParaRPr kumimoji="0" lang="ru-RU" altLang="ru-RU"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Char char="•"/>
              <a:tabLst>
                <a:tab pos="944563" algn="l"/>
              </a:tabLst>
            </a:pPr>
            <a:r>
              <a:rPr kumimoji="0" lang="ru-RU" altLang="ru-RU" b="1" i="0" u="none" strike="noStrike" cap="none" normalizeH="0" baseline="0" dirty="0" smtClean="0">
                <a:ln>
                  <a:noFill/>
                </a:ln>
                <a:solidFill>
                  <a:schemeClr val="tx1"/>
                </a:solidFill>
                <a:effectLst/>
                <a:latin typeface="+mn-lt"/>
                <a:ea typeface="Times New Roman" panose="02020603050405020304" pitchFamily="18" charset="0"/>
                <a:cs typeface="Courier New" panose="02070309020205020404" pitchFamily="49" charset="0"/>
              </a:rPr>
              <a:t>Температурно-влажностных условий эксплуатации (низкие температуры, попеременное увлажнение-высушивание)</a:t>
            </a:r>
            <a:endParaRPr kumimoji="0" lang="ru-RU" altLang="ru-RU"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1837744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1769" y="245929"/>
            <a:ext cx="11466490" cy="1366528"/>
          </a:xfrm>
          <a:prstGeom prst="rect">
            <a:avLst/>
          </a:prstGeom>
        </p:spPr>
        <p:txBody>
          <a:bodyPr wrap="square">
            <a:spAutoFit/>
          </a:bodyPr>
          <a:lstStyle/>
          <a:p>
            <a:pPr algn="just">
              <a:lnSpc>
                <a:spcPct val="115000"/>
              </a:lnSpc>
              <a:spcAft>
                <a:spcPts val="0"/>
              </a:spcAft>
            </a:pPr>
            <a:r>
              <a:rPr lang="ru-RU" b="1" dirty="0">
                <a:latin typeface="Times New Roman" panose="02020603050405020304" pitchFamily="18" charset="0"/>
                <a:ea typeface="Calibri" panose="020F0502020204030204" pitchFamily="34" charset="0"/>
                <a:cs typeface="Times New Roman" panose="02020603050405020304" pitchFamily="18" charset="0"/>
              </a:rPr>
              <a:t>Эластичная гидроизоляция </a:t>
            </a:r>
            <a:endParaRPr lang="ru-RU"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ru-RU" b="1" i="1" dirty="0">
                <a:latin typeface="Times New Roman" panose="02020603050405020304" pitchFamily="18" charset="0"/>
                <a:ea typeface="Calibri" panose="020F0502020204030204" pitchFamily="34" charset="0"/>
                <a:cs typeface="Times New Roman" panose="02020603050405020304" pitchFamily="18" charset="0"/>
              </a:rPr>
              <a:t>Эластичная гидроизоляция состоит из эластичного полимера и цементной смеси, отлично подходит для выполнения гидроизоляции на поверхностях сложных форм и на поверхностях, склонных к трещинообразованию. Подходит для регионов с сильными колебаниями температур.</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Рисунок 2" descr="Часть эластичной гидроизоляции с армированием"/>
          <p:cNvPicPr/>
          <p:nvPr/>
        </p:nvPicPr>
        <p:blipFill>
          <a:blip r:embed="rId2">
            <a:extLst>
              <a:ext uri="{28A0092B-C50C-407E-A947-70E740481C1C}">
                <a14:useLocalDpi xmlns:a14="http://schemas.microsoft.com/office/drawing/2010/main" val="0"/>
              </a:ext>
            </a:extLst>
          </a:blip>
          <a:srcRect/>
          <a:stretch>
            <a:fillRect/>
          </a:stretch>
        </p:blipFill>
        <p:spPr bwMode="auto">
          <a:xfrm>
            <a:off x="201769" y="2248033"/>
            <a:ext cx="4412088" cy="2658817"/>
          </a:xfrm>
          <a:prstGeom prst="rect">
            <a:avLst/>
          </a:prstGeom>
          <a:noFill/>
          <a:ln>
            <a:noFill/>
          </a:ln>
        </p:spPr>
      </p:pic>
      <p:sp>
        <p:nvSpPr>
          <p:cNvPr id="4" name="Прямоугольник 3"/>
          <p:cNvSpPr/>
          <p:nvPr/>
        </p:nvSpPr>
        <p:spPr>
          <a:xfrm>
            <a:off x="4992708" y="1668887"/>
            <a:ext cx="6830097" cy="4552015"/>
          </a:xfrm>
          <a:prstGeom prst="rect">
            <a:avLst/>
          </a:prstGeom>
        </p:spPr>
        <p:txBody>
          <a:bodyPr wrap="square">
            <a:spAutoFit/>
          </a:bodyPr>
          <a:lstStyle/>
          <a:p>
            <a:pPr algn="just">
              <a:lnSpc>
                <a:spcPct val="115000"/>
              </a:lnSpc>
              <a:spcAft>
                <a:spcPts val="0"/>
              </a:spcAft>
            </a:pPr>
            <a:r>
              <a:rPr lang="ru-RU" dirty="0">
                <a:latin typeface="Times New Roman" panose="02020603050405020304" pitchFamily="18" charset="0"/>
                <a:ea typeface="Calibri" panose="020F0502020204030204" pitchFamily="34" charset="0"/>
                <a:cs typeface="Times New Roman" panose="02020603050405020304" pitchFamily="18" charset="0"/>
              </a:rPr>
              <a:t>Эластичная гидроизоляция является одним из видов гидроизоляции для пористых строительных материалов. В данном материале имеется два компонента: эластичный полимер и цементная смесь. Для повышения физико-механических свойств материала цементная смесь включает в себя специальные наполнители: как органические, так и неорганические добавки. На вид готовая смесь схожа с пастообразной массой. После полного высыхания она становится мембранной эластичной пленкой.</a:t>
            </a:r>
            <a:r>
              <a:rPr lang="ru-RU" dirty="0">
                <a:solidFill>
                  <a:srgbClr val="424242"/>
                </a:solidFill>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Из-за специального двухкомпонентного состава эластичная гидроизоляция обеспечивает полную водонепроницаемость, долговечность и устойчивость при появлении трещин или же дефектов основания. Еще этот изоляционный материал предотвращает появление коррозии железобетонных конструкций, их карбонизации и обладает хорошей морозоустойчивостью.</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7398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504" r="4125" b="18417"/>
          <a:stretch/>
        </p:blipFill>
        <p:spPr bwMode="auto">
          <a:xfrm>
            <a:off x="3175" y="115911"/>
            <a:ext cx="11716599" cy="659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947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909368384"/>
              </p:ext>
            </p:extLst>
          </p:nvPr>
        </p:nvGraphicFramePr>
        <p:xfrm>
          <a:off x="489398" y="850004"/>
          <a:ext cx="10785536" cy="5125792"/>
        </p:xfrm>
        <a:graphic>
          <a:graphicData uri="http://schemas.openxmlformats.org/drawingml/2006/table">
            <a:tbl>
              <a:tblPr firstRow="1" firstCol="1" bandRow="1">
                <a:tableStyleId>{5C22544A-7EE6-4342-B048-85BDC9FD1C3A}</a:tableStyleId>
              </a:tblPr>
              <a:tblGrid>
                <a:gridCol w="6838681"/>
                <a:gridCol w="3946855"/>
              </a:tblGrid>
              <a:tr h="640724">
                <a:tc>
                  <a:txBody>
                    <a:bodyPr/>
                    <a:lstStyle/>
                    <a:p>
                      <a:pPr>
                        <a:lnSpc>
                          <a:spcPct val="107000"/>
                        </a:lnSpc>
                        <a:spcAft>
                          <a:spcPts val="800"/>
                        </a:spcAft>
                      </a:pPr>
                      <a:r>
                        <a:rPr lang="ru-RU" sz="1400" b="1">
                          <a:solidFill>
                            <a:schemeClr val="tx1"/>
                          </a:solidFill>
                          <a:effectLst/>
                          <a:latin typeface="+mn-lt"/>
                        </a:rPr>
                        <a:t>Свойство</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ru-RU" sz="1400" b="1">
                          <a:solidFill>
                            <a:schemeClr val="tx1"/>
                          </a:solidFill>
                          <a:effectLst/>
                          <a:latin typeface="+mn-lt"/>
                        </a:rPr>
                        <a:t>Типовой результат </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r>
              <a:tr h="640724">
                <a:tc>
                  <a:txBody>
                    <a:bodyPr/>
                    <a:lstStyle/>
                    <a:p>
                      <a:pPr>
                        <a:lnSpc>
                          <a:spcPct val="107000"/>
                        </a:lnSpc>
                        <a:spcAft>
                          <a:spcPts val="800"/>
                        </a:spcAft>
                      </a:pPr>
                      <a:r>
                        <a:rPr lang="ru-RU" sz="1400" b="1" dirty="0">
                          <a:solidFill>
                            <a:schemeClr val="tx1"/>
                          </a:solidFill>
                          <a:effectLst/>
                          <a:latin typeface="+mn-lt"/>
                        </a:rPr>
                        <a:t>Гибкость на брусе R=25мм</a:t>
                      </a:r>
                      <a:endParaRPr lang="ru-RU" sz="1400" b="1" dirty="0">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ru-RU" sz="1400" b="1">
                          <a:solidFill>
                            <a:schemeClr val="tx1"/>
                          </a:solidFill>
                          <a:effectLst/>
                          <a:latin typeface="+mn-lt"/>
                        </a:rPr>
                        <a:t>- 45° </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r>
              <a:tr h="640724">
                <a:tc>
                  <a:txBody>
                    <a:bodyPr/>
                    <a:lstStyle/>
                    <a:p>
                      <a:pPr>
                        <a:lnSpc>
                          <a:spcPct val="107000"/>
                        </a:lnSpc>
                        <a:spcAft>
                          <a:spcPts val="800"/>
                        </a:spcAft>
                      </a:pPr>
                      <a:r>
                        <a:rPr lang="ru-RU" sz="1400" b="1" dirty="0">
                          <a:solidFill>
                            <a:schemeClr val="tx1"/>
                          </a:solidFill>
                          <a:effectLst/>
                          <a:latin typeface="+mn-lt"/>
                        </a:rPr>
                        <a:t>Теплостойкость</a:t>
                      </a:r>
                      <a:endParaRPr lang="ru-RU" sz="1400" b="1" dirty="0">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ru-RU" sz="1400" b="1">
                          <a:solidFill>
                            <a:schemeClr val="tx1"/>
                          </a:solidFill>
                          <a:effectLst/>
                          <a:latin typeface="+mn-lt"/>
                        </a:rPr>
                        <a:t>+ 90° </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r>
              <a:tr h="640724">
                <a:tc>
                  <a:txBody>
                    <a:bodyPr/>
                    <a:lstStyle/>
                    <a:p>
                      <a:pPr>
                        <a:lnSpc>
                          <a:spcPct val="107000"/>
                        </a:lnSpc>
                        <a:spcAft>
                          <a:spcPts val="800"/>
                        </a:spcAft>
                      </a:pPr>
                      <a:r>
                        <a:rPr lang="ru-RU" sz="1400" b="1">
                          <a:solidFill>
                            <a:schemeClr val="tx1"/>
                          </a:solidFill>
                          <a:effectLst/>
                          <a:latin typeface="+mn-lt"/>
                        </a:rPr>
                        <a:t>Разрывная сила (прочность) при растяжении</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pPr>
                      <a:endParaRPr lang="ru-RU" sz="1400" b="1">
                        <a:solidFill>
                          <a:schemeClr val="tx1"/>
                        </a:solidFill>
                        <a:effectLst/>
                        <a:latin typeface="+mn-lt"/>
                      </a:endParaRPr>
                    </a:p>
                  </a:txBody>
                  <a:tcPr marL="9525" marR="9525" marT="9525" marB="9525" anchor="ctr"/>
                </a:tc>
              </a:tr>
              <a:tr h="640724">
                <a:tc>
                  <a:txBody>
                    <a:bodyPr/>
                    <a:lstStyle/>
                    <a:p>
                      <a:pPr>
                        <a:lnSpc>
                          <a:spcPct val="107000"/>
                        </a:lnSpc>
                        <a:spcAft>
                          <a:spcPts val="800"/>
                        </a:spcAft>
                      </a:pPr>
                      <a:r>
                        <a:rPr lang="ru-RU" sz="1400" b="1">
                          <a:solidFill>
                            <a:schemeClr val="tx1"/>
                          </a:solidFill>
                          <a:effectLst/>
                          <a:latin typeface="+mn-lt"/>
                        </a:rPr>
                        <a:t>- продольное направление</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ru-RU" sz="1400" b="1">
                          <a:solidFill>
                            <a:schemeClr val="tx1"/>
                          </a:solidFill>
                          <a:effectLst/>
                          <a:latin typeface="+mn-lt"/>
                        </a:rPr>
                        <a:t>9 кН/м </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r>
              <a:tr h="640724">
                <a:tc>
                  <a:txBody>
                    <a:bodyPr/>
                    <a:lstStyle/>
                    <a:p>
                      <a:pPr>
                        <a:lnSpc>
                          <a:spcPct val="107000"/>
                        </a:lnSpc>
                        <a:spcAft>
                          <a:spcPts val="800"/>
                        </a:spcAft>
                      </a:pPr>
                      <a:r>
                        <a:rPr lang="ru-RU" sz="1400" b="1">
                          <a:solidFill>
                            <a:schemeClr val="tx1"/>
                          </a:solidFill>
                          <a:effectLst/>
                          <a:latin typeface="+mn-lt"/>
                        </a:rPr>
                        <a:t>- поперечное направление</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ru-RU" sz="1400" b="1">
                          <a:solidFill>
                            <a:schemeClr val="tx1"/>
                          </a:solidFill>
                          <a:effectLst/>
                          <a:latin typeface="+mn-lt"/>
                        </a:rPr>
                        <a:t>4,7 кН/м </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r>
              <a:tr h="640724">
                <a:tc>
                  <a:txBody>
                    <a:bodyPr/>
                    <a:lstStyle/>
                    <a:p>
                      <a:pPr>
                        <a:lnSpc>
                          <a:spcPct val="107000"/>
                        </a:lnSpc>
                        <a:spcAft>
                          <a:spcPts val="800"/>
                        </a:spcAft>
                      </a:pPr>
                      <a:r>
                        <a:rPr lang="ru-RU" sz="1400" b="1">
                          <a:solidFill>
                            <a:schemeClr val="tx1"/>
                          </a:solidFill>
                          <a:effectLst/>
                          <a:latin typeface="+mn-lt"/>
                        </a:rPr>
                        <a:t>Водонепроницаемость в течение 2 часов при давлении</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ru-RU" sz="1400" b="1">
                          <a:solidFill>
                            <a:schemeClr val="tx1"/>
                          </a:solidFill>
                          <a:effectLst/>
                          <a:latin typeface="+mn-lt"/>
                        </a:rPr>
                        <a:t>2 кгс/м.кв </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r>
              <a:tr h="640724">
                <a:tc>
                  <a:txBody>
                    <a:bodyPr/>
                    <a:lstStyle/>
                    <a:p>
                      <a:pPr>
                        <a:lnSpc>
                          <a:spcPct val="107000"/>
                        </a:lnSpc>
                        <a:spcAft>
                          <a:spcPts val="800"/>
                        </a:spcAft>
                      </a:pPr>
                      <a:r>
                        <a:rPr lang="ru-RU" sz="1400" b="1">
                          <a:solidFill>
                            <a:schemeClr val="tx1"/>
                          </a:solidFill>
                          <a:effectLst/>
                          <a:latin typeface="+mn-lt"/>
                        </a:rPr>
                        <a:t>Точечная прочность на продавливание в течение 24 часов под давлением</a:t>
                      </a:r>
                      <a:endParaRPr lang="ru-RU" sz="1400" b="1">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pPr>
                      <a:r>
                        <a:rPr lang="ru-RU" sz="1400" b="1" dirty="0">
                          <a:solidFill>
                            <a:schemeClr val="tx1"/>
                          </a:solidFill>
                          <a:effectLst/>
                          <a:latin typeface="+mn-lt"/>
                        </a:rPr>
                        <a:t>10 кгс</a:t>
                      </a:r>
                      <a:endParaRPr lang="ru-RU" sz="1400" b="1" dirty="0">
                        <a:solidFill>
                          <a:schemeClr val="tx1"/>
                        </a:solidFill>
                        <a:effectLst/>
                        <a:latin typeface="+mn-lt"/>
                        <a:ea typeface="Calibri" panose="020F0502020204030204" pitchFamily="34" charset="0"/>
                        <a:cs typeface="Times New Roman" panose="02020603050405020304" pitchFamily="18" charset="0"/>
                      </a:endParaRPr>
                    </a:p>
                  </a:txBody>
                  <a:tcPr marL="9525" marR="9525" marT="9525" marB="9525" anchor="ctr"/>
                </a:tc>
              </a:tr>
            </a:tbl>
          </a:graphicData>
        </a:graphic>
      </p:graphicFrame>
    </p:spTree>
    <p:extLst>
      <p:ext uri="{BB962C8B-B14F-4D97-AF65-F5344CB8AC3E}">
        <p14:creationId xmlns:p14="http://schemas.microsoft.com/office/powerpoint/2010/main" val="2054000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3636096182"/>
              </p:ext>
            </p:extLst>
          </p:nvPr>
        </p:nvGraphicFramePr>
        <p:xfrm>
          <a:off x="838200" y="373489"/>
          <a:ext cx="10515599" cy="6040189"/>
        </p:xfrm>
        <a:graphic>
          <a:graphicData uri="http://schemas.openxmlformats.org/drawingml/2006/table">
            <a:tbl>
              <a:tblPr firstRow="1" firstCol="1" bandRow="1">
                <a:tableStyleId>{5C22544A-7EE6-4342-B048-85BDC9FD1C3A}</a:tableStyleId>
              </a:tblPr>
              <a:tblGrid>
                <a:gridCol w="2267164"/>
                <a:gridCol w="1607309"/>
                <a:gridCol w="1607309"/>
                <a:gridCol w="1607309"/>
                <a:gridCol w="1607309"/>
                <a:gridCol w="1819199"/>
              </a:tblGrid>
              <a:tr h="755024">
                <a:tc>
                  <a:txBody>
                    <a:bodyPr/>
                    <a:lstStyle/>
                    <a:p>
                      <a:pPr algn="ctr">
                        <a:lnSpc>
                          <a:spcPct val="107000"/>
                        </a:lnSpc>
                        <a:spcAft>
                          <a:spcPts val="800"/>
                        </a:spcAft>
                      </a:pPr>
                      <a:r>
                        <a:rPr lang="ru-RU" sz="1600" b="1" dirty="0">
                          <a:solidFill>
                            <a:schemeClr val="tx1"/>
                          </a:solidFill>
                          <a:effectLst/>
                        </a:rPr>
                        <a:t>Марка</a:t>
                      </a:r>
                      <a:endParaRPr lang="ru-RU"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600" b="1" dirty="0" err="1">
                          <a:solidFill>
                            <a:schemeClr val="tx1"/>
                          </a:solidFill>
                          <a:effectLst/>
                        </a:rPr>
                        <a:t>Top</a:t>
                      </a:r>
                      <a:r>
                        <a:rPr lang="ru-RU" sz="1600" b="1" dirty="0">
                          <a:solidFill>
                            <a:schemeClr val="tx1"/>
                          </a:solidFill>
                          <a:effectLst/>
                        </a:rPr>
                        <a:t> </a:t>
                      </a:r>
                      <a:r>
                        <a:rPr lang="ru-RU" sz="1600" b="1" dirty="0" err="1">
                          <a:solidFill>
                            <a:schemeClr val="tx1"/>
                          </a:solidFill>
                          <a:effectLst/>
                        </a:rPr>
                        <a:t>Tite</a:t>
                      </a:r>
                      <a:r>
                        <a:rPr lang="ru-RU" sz="1600" b="1" dirty="0">
                          <a:solidFill>
                            <a:schemeClr val="tx1"/>
                          </a:solidFill>
                          <a:effectLst/>
                        </a:rPr>
                        <a:t> 3</a:t>
                      </a:r>
                      <a:endParaRPr lang="ru-RU"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600" b="1" dirty="0">
                          <a:solidFill>
                            <a:schemeClr val="tx1"/>
                          </a:solidFill>
                          <a:effectLst/>
                        </a:rPr>
                        <a:t>K-MS 170/3000</a:t>
                      </a:r>
                      <a:endParaRPr lang="ru-RU"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600" b="1" dirty="0">
                          <a:solidFill>
                            <a:schemeClr val="tx1"/>
                          </a:solidFill>
                          <a:effectLst/>
                        </a:rPr>
                        <a:t>K-PS170/5000</a:t>
                      </a:r>
                      <a:endParaRPr lang="ru-RU"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600" b="1">
                          <a:solidFill>
                            <a:schemeClr val="tx1"/>
                          </a:solidFill>
                          <a:effectLst/>
                        </a:rPr>
                        <a:t>Tupla single ply</a:t>
                      </a:r>
                      <a:endParaRPr lang="ru-RU"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600" b="1" dirty="0" err="1">
                          <a:solidFill>
                            <a:schemeClr val="tx1"/>
                          </a:solidFill>
                          <a:effectLst/>
                        </a:rPr>
                        <a:t>Balcony</a:t>
                      </a:r>
                      <a:r>
                        <a:rPr lang="ru-RU" sz="1600" b="1" dirty="0">
                          <a:solidFill>
                            <a:schemeClr val="tx1"/>
                          </a:solidFill>
                          <a:effectLst/>
                        </a:rPr>
                        <a:t> </a:t>
                      </a:r>
                      <a:r>
                        <a:rPr lang="ru-RU" sz="1600" b="1" dirty="0" err="1">
                          <a:solidFill>
                            <a:schemeClr val="tx1"/>
                          </a:solidFill>
                          <a:effectLst/>
                        </a:rPr>
                        <a:t>Top</a:t>
                      </a:r>
                      <a:r>
                        <a:rPr lang="ru-RU" sz="1600" b="1" dirty="0">
                          <a:solidFill>
                            <a:schemeClr val="tx1"/>
                          </a:solidFill>
                          <a:effectLst/>
                        </a:rPr>
                        <a:t> </a:t>
                      </a:r>
                      <a:r>
                        <a:rPr lang="ru-RU" sz="1600" b="1" dirty="0" err="1">
                          <a:solidFill>
                            <a:schemeClr val="tx1"/>
                          </a:solidFill>
                          <a:effectLst/>
                        </a:rPr>
                        <a:t>Felt</a:t>
                      </a:r>
                      <a:endParaRPr lang="ru-RU"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r>
              <a:tr h="1510045">
                <a:tc>
                  <a:txBody>
                    <a:bodyPr/>
                    <a:lstStyle/>
                    <a:p>
                      <a:pPr algn="ctr">
                        <a:lnSpc>
                          <a:spcPct val="107000"/>
                        </a:lnSpc>
                        <a:spcAft>
                          <a:spcPts val="800"/>
                        </a:spcAft>
                      </a:pPr>
                      <a:r>
                        <a:rPr lang="ru-RU" sz="1600" b="1" dirty="0">
                          <a:solidFill>
                            <a:schemeClr val="tx1"/>
                          </a:solidFill>
                          <a:effectLst/>
                        </a:rPr>
                        <a:t>Особенности</a:t>
                      </a:r>
                      <a:endParaRPr lang="ru-RU"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400" b="1">
                          <a:solidFill>
                            <a:schemeClr val="tx1"/>
                          </a:solidFill>
                          <a:effectLst/>
                        </a:rPr>
                        <a:t>Мембрана, клеевые края</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Подложка</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dirty="0">
                          <a:solidFill>
                            <a:schemeClr val="tx1"/>
                          </a:solidFill>
                          <a:effectLst/>
                        </a:rPr>
                        <a:t>Для настилки верхнего слоя кровли</a:t>
                      </a:r>
                      <a:endParaRPr lang="ru-RU"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dirty="0">
                          <a:solidFill>
                            <a:schemeClr val="tx1"/>
                          </a:solidFill>
                          <a:effectLst/>
                        </a:rPr>
                        <a:t>Однослойное финишное покрытие</a:t>
                      </a:r>
                      <a:endParaRPr lang="ru-RU"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dirty="0">
                          <a:solidFill>
                            <a:schemeClr val="tx1"/>
                          </a:solidFill>
                          <a:effectLst/>
                        </a:rPr>
                        <a:t>Балконное покрытие</a:t>
                      </a:r>
                      <a:endParaRPr lang="ru-RU"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r>
              <a:tr h="755024">
                <a:tc>
                  <a:txBody>
                    <a:bodyPr/>
                    <a:lstStyle/>
                    <a:p>
                      <a:pPr algn="ctr">
                        <a:lnSpc>
                          <a:spcPct val="107000"/>
                        </a:lnSpc>
                        <a:spcAft>
                          <a:spcPts val="800"/>
                        </a:spcAft>
                      </a:pPr>
                      <a:r>
                        <a:rPr lang="ru-RU" sz="1600" b="1" dirty="0">
                          <a:solidFill>
                            <a:schemeClr val="tx1"/>
                          </a:solidFill>
                          <a:effectLst/>
                        </a:rPr>
                        <a:t>Способ крепления</a:t>
                      </a:r>
                      <a:endParaRPr lang="ru-RU"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400" b="1">
                          <a:solidFill>
                            <a:schemeClr val="tx1"/>
                          </a:solidFill>
                          <a:effectLst/>
                        </a:rPr>
                        <a:t>Механический</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Горячий битум</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Наплавление</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Наплавление</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dirty="0" err="1">
                          <a:solidFill>
                            <a:schemeClr val="tx1"/>
                          </a:solidFill>
                          <a:effectLst/>
                        </a:rPr>
                        <a:t>Самонаклейка</a:t>
                      </a:r>
                      <a:endParaRPr lang="ru-RU"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r>
              <a:tr h="755024">
                <a:tc>
                  <a:txBody>
                    <a:bodyPr/>
                    <a:lstStyle/>
                    <a:p>
                      <a:pPr algn="ctr">
                        <a:lnSpc>
                          <a:spcPct val="107000"/>
                        </a:lnSpc>
                        <a:spcAft>
                          <a:spcPts val="800"/>
                        </a:spcAft>
                      </a:pPr>
                      <a:r>
                        <a:rPr lang="ru-RU" sz="1600" b="1">
                          <a:solidFill>
                            <a:schemeClr val="tx1"/>
                          </a:solidFill>
                          <a:effectLst/>
                        </a:rPr>
                        <a:t>Верхнее покрытие</a:t>
                      </a:r>
                      <a:endParaRPr lang="ru-RU"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400" b="1">
                          <a:solidFill>
                            <a:schemeClr val="tx1"/>
                          </a:solidFill>
                          <a:effectLst/>
                        </a:rPr>
                        <a:t>Гранулы</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Песок</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Гранулы</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Гранулы</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dirty="0">
                          <a:solidFill>
                            <a:schemeClr val="tx1"/>
                          </a:solidFill>
                          <a:effectLst/>
                        </a:rPr>
                        <a:t>Гранулы</a:t>
                      </a:r>
                      <a:endParaRPr lang="ru-RU"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r>
              <a:tr h="755024">
                <a:tc>
                  <a:txBody>
                    <a:bodyPr/>
                    <a:lstStyle/>
                    <a:p>
                      <a:pPr algn="ctr">
                        <a:lnSpc>
                          <a:spcPct val="107000"/>
                        </a:lnSpc>
                        <a:spcAft>
                          <a:spcPts val="800"/>
                        </a:spcAft>
                      </a:pPr>
                      <a:r>
                        <a:rPr lang="ru-RU" sz="1600" b="1">
                          <a:solidFill>
                            <a:schemeClr val="tx1"/>
                          </a:solidFill>
                          <a:effectLst/>
                        </a:rPr>
                        <a:t>Нижнее покрытие</a:t>
                      </a:r>
                      <a:endParaRPr lang="ru-RU"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400" b="1">
                          <a:solidFill>
                            <a:schemeClr val="tx1"/>
                          </a:solidFill>
                          <a:effectLst/>
                        </a:rPr>
                        <a:t>Песок</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Песок</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Битум</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Битум</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dirty="0">
                          <a:solidFill>
                            <a:schemeClr val="tx1"/>
                          </a:solidFill>
                          <a:effectLst/>
                        </a:rPr>
                        <a:t>Клей</a:t>
                      </a:r>
                      <a:endParaRPr lang="ru-RU"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r>
              <a:tr h="755024">
                <a:tc>
                  <a:txBody>
                    <a:bodyPr/>
                    <a:lstStyle/>
                    <a:p>
                      <a:pPr algn="ctr">
                        <a:lnSpc>
                          <a:spcPct val="107000"/>
                        </a:lnSpc>
                        <a:spcAft>
                          <a:spcPts val="800"/>
                        </a:spcAft>
                      </a:pPr>
                      <a:r>
                        <a:rPr lang="ru-RU" sz="1600" b="1">
                          <a:solidFill>
                            <a:schemeClr val="tx1"/>
                          </a:solidFill>
                          <a:effectLst/>
                        </a:rPr>
                        <a:t>Толщина, мм</a:t>
                      </a:r>
                      <a:endParaRPr lang="ru-RU" sz="16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400" b="1">
                          <a:solidFill>
                            <a:schemeClr val="tx1"/>
                          </a:solidFill>
                          <a:effectLst/>
                        </a:rPr>
                        <a:t>3,3</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2,5</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4</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4</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dirty="0">
                          <a:solidFill>
                            <a:schemeClr val="tx1"/>
                          </a:solidFill>
                          <a:effectLst/>
                        </a:rPr>
                        <a:t>3,6</a:t>
                      </a:r>
                      <a:endParaRPr lang="ru-RU"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r>
              <a:tr h="755024">
                <a:tc>
                  <a:txBody>
                    <a:bodyPr/>
                    <a:lstStyle/>
                    <a:p>
                      <a:pPr algn="ctr">
                        <a:lnSpc>
                          <a:spcPct val="107000"/>
                        </a:lnSpc>
                        <a:spcAft>
                          <a:spcPts val="800"/>
                        </a:spcAft>
                      </a:pPr>
                      <a:r>
                        <a:rPr lang="ru-RU" sz="1600" b="1" dirty="0">
                          <a:solidFill>
                            <a:schemeClr val="tx1"/>
                          </a:solidFill>
                          <a:effectLst/>
                        </a:rPr>
                        <a:t>Длина, м</a:t>
                      </a:r>
                      <a:endParaRPr lang="ru-RU"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solidFill>
                      <a:schemeClr val="accent4">
                        <a:lumMod val="20000"/>
                        <a:lumOff val="80000"/>
                      </a:schemeClr>
                    </a:solidFill>
                  </a:tcPr>
                </a:tc>
                <a:tc>
                  <a:txBody>
                    <a:bodyPr/>
                    <a:lstStyle/>
                    <a:p>
                      <a:pPr algn="ctr">
                        <a:lnSpc>
                          <a:spcPct val="107000"/>
                        </a:lnSpc>
                        <a:spcAft>
                          <a:spcPts val="800"/>
                        </a:spcAft>
                      </a:pPr>
                      <a:r>
                        <a:rPr lang="ru-RU" sz="1400" b="1">
                          <a:solidFill>
                            <a:schemeClr val="tx1"/>
                          </a:solidFill>
                          <a:effectLst/>
                        </a:rPr>
                        <a:t>8</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10</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8</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a:solidFill>
                            <a:schemeClr val="tx1"/>
                          </a:solidFill>
                          <a:effectLst/>
                        </a:rPr>
                        <a:t>8</a:t>
                      </a:r>
                      <a:endParaRPr lang="ru-RU" sz="1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c>
                  <a:txBody>
                    <a:bodyPr/>
                    <a:lstStyle/>
                    <a:p>
                      <a:pPr algn="ctr">
                        <a:lnSpc>
                          <a:spcPct val="107000"/>
                        </a:lnSpc>
                        <a:spcAft>
                          <a:spcPts val="800"/>
                        </a:spcAft>
                      </a:pPr>
                      <a:r>
                        <a:rPr lang="ru-RU" sz="1400" b="1" dirty="0">
                          <a:solidFill>
                            <a:schemeClr val="tx1"/>
                          </a:solidFill>
                          <a:effectLst/>
                        </a:rPr>
                        <a:t>8</a:t>
                      </a:r>
                      <a:endParaRPr lang="ru-RU"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1929" marR="61929" marT="0" marB="0" anchor="ctr"/>
                </a:tc>
              </a:tr>
            </a:tbl>
          </a:graphicData>
        </a:graphic>
      </p:graphicFrame>
    </p:spTree>
    <p:extLst>
      <p:ext uri="{BB962C8B-B14F-4D97-AF65-F5344CB8AC3E}">
        <p14:creationId xmlns:p14="http://schemas.microsoft.com/office/powerpoint/2010/main" val="606259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94210" y="272712"/>
            <a:ext cx="12205252" cy="617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100" b="0" i="0" u="none" strike="noStrike" cap="none" normalizeH="0" baseline="0" dirty="0" smtClean="0">
                <a:ln>
                  <a:noFill/>
                </a:ln>
                <a:solidFill>
                  <a:schemeClr val="tx1"/>
                </a:solidFill>
                <a:effectLst/>
                <a:latin typeface="Arial" panose="020B0604020202020204" pitchFamily="34" charset="0"/>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smtClean="0">
                <a:ln>
                  <a:noFill/>
                </a:ln>
                <a:solidFill>
                  <a:schemeClr val="tx1"/>
                </a:solidFill>
                <a:effectLst/>
                <a:latin typeface="Arial" panose="020B0604020202020204" pitchFamily="34" charset="0"/>
              </a:rPr>
              <a:t>  </a:t>
            </a:r>
            <a:endParaRPr kumimoji="0" lang="ru-RU" altLang="ru-RU" sz="127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ru-RU" altLang="ru-RU"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ru-RU" altLang="ru-RU"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ru-RU" altLang="ru-RU"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ru-RU" altLang="ru-RU"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ru-RU" altLang="ru-RU"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ru-RU" altLang="ru-RU" dirty="0">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ru-RU" altLang="ru-RU" sz="1600" b="1"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lang="ru-RU" altLang="ru-RU" sz="1600" b="1" dirty="0" smtClean="0">
                <a:latin typeface="Arial" panose="020B0604020202020204" pitchFamily="34" charset="0"/>
              </a:rPr>
              <a:t>Гибкая черепица </a:t>
            </a:r>
            <a:r>
              <a:rPr kumimoji="0" lang="ru-RU" altLang="ru-RU" sz="1600" b="1" i="0" u="none" strike="noStrike" cap="none" normalizeH="0" baseline="0" dirty="0" smtClean="0">
                <a:ln>
                  <a:noFill/>
                </a:ln>
                <a:solidFill>
                  <a:schemeClr val="tx1"/>
                </a:solidFill>
                <a:effectLst/>
                <a:latin typeface="Arial" panose="020B0604020202020204" pitchFamily="34" charset="0"/>
              </a:rPr>
              <a:t>имеет сложную структуру:</a:t>
            </a:r>
            <a:r>
              <a:rPr kumimoji="0" lang="ru-RU" altLang="ru-RU" sz="1600" b="1" i="0" u="none" strike="noStrike" cap="none" normalizeH="0" dirty="0" smtClean="0">
                <a:ln>
                  <a:noFill/>
                </a:ln>
                <a:solidFill>
                  <a:schemeClr val="tx1"/>
                </a:solidFill>
                <a:effectLst/>
                <a:latin typeface="Arial" panose="020B0604020202020204" pitchFamily="34" charset="0"/>
              </a:rPr>
              <a:t> </a:t>
            </a:r>
            <a:r>
              <a:rPr lang="ru-RU" altLang="ru-RU" sz="1600" b="1" dirty="0">
                <a:latin typeface="Arial" panose="020B0604020202020204" pitchFamily="34" charset="0"/>
              </a:rPr>
              <a:t>в</a:t>
            </a:r>
            <a:r>
              <a:rPr kumimoji="0" lang="ru-RU" altLang="ru-RU" sz="1600" b="1" i="0" u="none" strike="noStrike" cap="none" normalizeH="0" baseline="0" dirty="0" smtClean="0">
                <a:ln>
                  <a:noFill/>
                </a:ln>
                <a:solidFill>
                  <a:schemeClr val="tx1"/>
                </a:solidFill>
                <a:effectLst/>
                <a:latin typeface="Arial" panose="020B0604020202020204" pitchFamily="34" charset="0"/>
              </a:rPr>
              <a:t> основание гонтов заложен стеклохолст, обеспечивающий стабильность размеров, а также прочность</a:t>
            </a:r>
            <a:r>
              <a:rPr kumimoji="0" lang="ru-RU" altLang="ru-RU" sz="1600" b="1" i="0" u="none" strike="noStrike" cap="none" normalizeH="0" dirty="0" smtClean="0">
                <a:ln>
                  <a:noFill/>
                </a:ln>
                <a:solidFill>
                  <a:schemeClr val="tx1"/>
                </a:solidFill>
                <a:effectLst/>
                <a:latin typeface="Arial" panose="020B0604020202020204" pitchFamily="34" charset="0"/>
              </a:rPr>
              <a:t> при </a:t>
            </a:r>
            <a:r>
              <a:rPr kumimoji="0" lang="ru-RU" altLang="ru-RU" sz="1600" b="1" i="0" u="none" strike="noStrike" cap="none" normalizeH="0" baseline="0" dirty="0" smtClean="0">
                <a:ln>
                  <a:noFill/>
                </a:ln>
                <a:solidFill>
                  <a:schemeClr val="tx1"/>
                </a:solidFill>
                <a:effectLst/>
                <a:latin typeface="Arial" panose="020B0604020202020204" pitchFamily="34" charset="0"/>
              </a:rPr>
              <a:t>растяжении. Стеклохолст пропитан  СБС-модифицированным Венесуэльским битумом (эластичность и морозоустойчивость кровельного покрытия и кровельного пирога).</a:t>
            </a:r>
            <a:br>
              <a:rPr kumimoji="0" lang="ru-RU" altLang="ru-RU" sz="1600" b="1" i="0" u="none" strike="noStrike" cap="none" normalizeH="0" baseline="0" dirty="0" smtClean="0">
                <a:ln>
                  <a:noFill/>
                </a:ln>
                <a:solidFill>
                  <a:schemeClr val="tx1"/>
                </a:solidFill>
                <a:effectLst/>
                <a:latin typeface="Arial" panose="020B0604020202020204" pitchFamily="34" charset="0"/>
              </a:rPr>
            </a:br>
            <a:r>
              <a:rPr kumimoji="0" lang="ru-RU" altLang="ru-RU" sz="1600" b="1" i="0" u="none" strike="noStrike" cap="none" normalizeH="0" baseline="0" dirty="0" smtClean="0">
                <a:ln>
                  <a:noFill/>
                </a:ln>
                <a:solidFill>
                  <a:schemeClr val="tx1"/>
                </a:solidFill>
                <a:effectLst/>
                <a:latin typeface="Arial" panose="020B0604020202020204" pitchFamily="34" charset="0"/>
              </a:rPr>
              <a:t>Лицевая поверхность плиток покрыта сланцевыми и/или минеральными гранулами. Гранулы специальным образом </a:t>
            </a:r>
            <a:r>
              <a:rPr kumimoji="0" lang="ru-RU" altLang="ru-RU" sz="1600" b="1" i="0" u="none" strike="noStrike" cap="none" normalizeH="0" baseline="0" dirty="0" err="1" smtClean="0">
                <a:ln>
                  <a:noFill/>
                </a:ln>
                <a:solidFill>
                  <a:schemeClr val="tx1"/>
                </a:solidFill>
                <a:effectLst/>
                <a:latin typeface="Arial" panose="020B0604020202020204" pitchFamily="34" charset="0"/>
              </a:rPr>
              <a:t>керамизируются</a:t>
            </a:r>
            <a:r>
              <a:rPr kumimoji="0" lang="ru-RU" altLang="ru-RU" sz="1600" b="1" i="0" u="none" strike="noStrike" cap="none" normalizeH="0" baseline="0" dirty="0" smtClean="0">
                <a:ln>
                  <a:noFill/>
                </a:ln>
                <a:solidFill>
                  <a:schemeClr val="tx1"/>
                </a:solidFill>
                <a:effectLst/>
                <a:latin typeface="Arial" panose="020B0604020202020204" pitchFamily="34" charset="0"/>
              </a:rPr>
              <a:t> и наносятся на поверхность гонта с запасом в 10%. </a:t>
            </a:r>
          </a:p>
          <a:p>
            <a:pPr marL="0" marR="0" lvl="0" indent="0" algn="just" defTabSz="914400" rtl="0" eaLnBrk="0" fontAlgn="base" latinLnBrk="0" hangingPunct="0">
              <a:spcBef>
                <a:spcPct val="0"/>
              </a:spcBef>
              <a:spcAft>
                <a:spcPct val="0"/>
              </a:spcAft>
              <a:buClrTx/>
              <a:buSzTx/>
              <a:buFontTx/>
              <a:buNone/>
              <a:tabLst/>
            </a:pPr>
            <a:r>
              <a:rPr kumimoji="0" lang="ru-RU" altLang="ru-RU" sz="1600" b="1" i="0" u="none" strike="noStrike" cap="none" normalizeH="0" baseline="0" dirty="0" smtClean="0">
                <a:ln>
                  <a:noFill/>
                </a:ln>
                <a:solidFill>
                  <a:schemeClr val="tx1"/>
                </a:solidFill>
                <a:effectLst/>
                <a:latin typeface="Arial" panose="020B0604020202020204" pitchFamily="34" charset="0"/>
              </a:rPr>
              <a:t/>
            </a:r>
            <a:br>
              <a:rPr kumimoji="0" lang="ru-RU" altLang="ru-RU" sz="1600" b="1" i="0" u="none" strike="noStrike" cap="none" normalizeH="0" baseline="0" dirty="0" smtClean="0">
                <a:ln>
                  <a:noFill/>
                </a:ln>
                <a:solidFill>
                  <a:schemeClr val="tx1"/>
                </a:solidFill>
                <a:effectLst/>
                <a:latin typeface="Arial" panose="020B0604020202020204" pitchFamily="34" charset="0"/>
              </a:rPr>
            </a:br>
            <a:r>
              <a:rPr kumimoji="0" lang="ru-RU" altLang="ru-RU" sz="1600" b="1" i="0" u="none" strike="noStrike" cap="none" normalizeH="0" baseline="0" dirty="0" smtClean="0">
                <a:ln>
                  <a:noFill/>
                </a:ln>
                <a:solidFill>
                  <a:schemeClr val="tx1"/>
                </a:solidFill>
                <a:effectLst/>
                <a:latin typeface="Arial" panose="020B0604020202020204" pitchFamily="34" charset="0"/>
              </a:rPr>
              <a:t>Обратная сторона гонтов имеет слой </a:t>
            </a:r>
            <a:r>
              <a:rPr kumimoji="0" lang="ru-RU" altLang="ru-RU" sz="1600" b="1" i="0" u="none" strike="noStrike" cap="none" normalizeH="0" baseline="0" dirty="0" err="1" smtClean="0">
                <a:ln>
                  <a:noFill/>
                </a:ln>
                <a:solidFill>
                  <a:schemeClr val="tx1"/>
                </a:solidFill>
                <a:effectLst/>
                <a:latin typeface="Arial" panose="020B0604020202020204" pitchFamily="34" charset="0"/>
              </a:rPr>
              <a:t>самоклеющегося</a:t>
            </a:r>
            <a:r>
              <a:rPr kumimoji="0" lang="ru-RU" altLang="ru-RU" sz="1600" b="1" i="0" u="none" strike="noStrike" cap="none" normalizeH="0" baseline="0" dirty="0" smtClean="0">
                <a:ln>
                  <a:noFill/>
                </a:ln>
                <a:solidFill>
                  <a:schemeClr val="tx1"/>
                </a:solidFill>
                <a:effectLst/>
                <a:latin typeface="Arial" panose="020B0604020202020204" pitchFamily="34" charset="0"/>
              </a:rPr>
              <a:t> битума, который облегчает монтаж и обеспечивает дополнительную надежность материалу.</a:t>
            </a:r>
          </a:p>
        </p:txBody>
      </p:sp>
      <p:pic>
        <p:nvPicPr>
          <p:cNvPr id="26626" name="Picture 2" descr="slice_kat.jpg"/>
          <p:cNvPicPr>
            <a:picLocks noChangeAspect="1" noChangeArrowheads="1"/>
          </p:cNvPicPr>
          <p:nvPr/>
        </p:nvPicPr>
        <p:blipFill rotWithShape="1">
          <a:blip r:embed="rId2">
            <a:extLst>
              <a:ext uri="{28A0092B-C50C-407E-A947-70E740481C1C}">
                <a14:useLocalDpi xmlns:a14="http://schemas.microsoft.com/office/drawing/2010/main" val="0"/>
              </a:ext>
            </a:extLst>
          </a:blip>
          <a:srcRect b="9192"/>
          <a:stretch/>
        </p:blipFill>
        <p:spPr bwMode="auto">
          <a:xfrm>
            <a:off x="516182" y="0"/>
            <a:ext cx="7919480" cy="419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615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66163" y="1815921"/>
            <a:ext cx="11234670" cy="2862322"/>
          </a:xfrm>
          <a:prstGeom prst="rect">
            <a:avLst/>
          </a:prstGeom>
        </p:spPr>
        <p:txBody>
          <a:bodyPr wrap="square">
            <a:spAutoFit/>
          </a:bodyPr>
          <a:lstStyle/>
          <a:p>
            <a:pPr algn="just">
              <a:lnSpc>
                <a:spcPct val="150000"/>
              </a:lnSpc>
            </a:pPr>
            <a:r>
              <a:rPr lang="ru-RU" sz="2000" b="1" dirty="0"/>
              <a:t>Гидроизоляция крыши с металлическим кровельным покрытием выполняется </a:t>
            </a:r>
            <a:r>
              <a:rPr lang="ru-RU" sz="2000" b="1" dirty="0" err="1"/>
              <a:t>подкровельной</a:t>
            </a:r>
            <a:r>
              <a:rPr lang="ru-RU" sz="2000" b="1" dirty="0"/>
              <a:t> пленкой с микроперфорацией. Под металлической кровлей из-за перепада температур образуется конденсат, стекающий по пленке в лотки водостока. Материал пропускает пар из внутренних помещений и обеспечивает естественную вентиляцию утеплителя под пленкой. Вентиляция является обязательным условием качественной работы утеплителя из минеральной или базальтовой ваты, т.к. материал сохраняет необходимые качества только в сухом виде.</a:t>
            </a:r>
          </a:p>
        </p:txBody>
      </p:sp>
    </p:spTree>
    <p:extLst>
      <p:ext uri="{BB962C8B-B14F-4D97-AF65-F5344CB8AC3E}">
        <p14:creationId xmlns:p14="http://schemas.microsoft.com/office/powerpoint/2010/main" val="1794971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1970" y="436608"/>
            <a:ext cx="11513713" cy="5866350"/>
          </a:xfrm>
          <a:prstGeom prst="rect">
            <a:avLst/>
          </a:prstGeom>
        </p:spPr>
        <p:txBody>
          <a:bodyPr wrap="square">
            <a:spAutoFit/>
          </a:bodyPr>
          <a:lstStyle/>
          <a:p>
            <a:pPr algn="just">
              <a:lnSpc>
                <a:spcPct val="150000"/>
              </a:lnSpc>
            </a:pPr>
            <a:r>
              <a:rPr lang="ru-RU" b="1" dirty="0" err="1"/>
              <a:t>Керамопласт</a:t>
            </a:r>
            <a:r>
              <a:rPr lang="ru-RU" b="1" dirty="0"/>
              <a:t> – это материал для покрытия крыш из последних разработок в области </a:t>
            </a:r>
            <a:r>
              <a:rPr lang="ru-RU" b="1" dirty="0" smtClean="0"/>
              <a:t>строительства, может заменить </a:t>
            </a:r>
            <a:r>
              <a:rPr lang="ru-RU" b="1" dirty="0"/>
              <a:t>такие </a:t>
            </a:r>
            <a:r>
              <a:rPr lang="ru-RU" b="1" dirty="0" smtClean="0"/>
              <a:t>материалы</a:t>
            </a:r>
            <a:r>
              <a:rPr lang="ru-RU" b="1" dirty="0"/>
              <a:t>, как </a:t>
            </a:r>
            <a:r>
              <a:rPr lang="ru-RU" b="1" dirty="0" err="1"/>
              <a:t>еврошифер</a:t>
            </a:r>
            <a:r>
              <a:rPr lang="ru-RU" b="1" dirty="0"/>
              <a:t>, </a:t>
            </a:r>
            <a:r>
              <a:rPr lang="ru-RU" b="1" dirty="0" err="1"/>
              <a:t>металлочерепицу</a:t>
            </a:r>
            <a:r>
              <a:rPr lang="ru-RU" b="1" dirty="0"/>
              <a:t>, </a:t>
            </a:r>
            <a:r>
              <a:rPr lang="ru-RU" b="1" dirty="0" err="1"/>
              <a:t>профлист</a:t>
            </a:r>
            <a:r>
              <a:rPr lang="ru-RU" b="1" dirty="0"/>
              <a:t>. Изготавливается на основе </a:t>
            </a:r>
            <a:r>
              <a:rPr lang="ru-RU" b="1" dirty="0" err="1"/>
              <a:t>полиаминов</a:t>
            </a:r>
            <a:r>
              <a:rPr lang="ru-RU" b="1" dirty="0"/>
              <a:t> и керамических </a:t>
            </a:r>
            <a:r>
              <a:rPr lang="ru-RU" b="1" dirty="0" smtClean="0"/>
              <a:t>наполнителей. </a:t>
            </a:r>
          </a:p>
          <a:p>
            <a:pPr algn="just">
              <a:lnSpc>
                <a:spcPct val="150000"/>
              </a:lnSpc>
            </a:pPr>
            <a:r>
              <a:rPr lang="ru-RU" b="1" dirty="0" smtClean="0"/>
              <a:t>Кровельный </a:t>
            </a:r>
            <a:r>
              <a:rPr lang="ru-RU" b="1" dirty="0"/>
              <a:t>материал </a:t>
            </a:r>
            <a:r>
              <a:rPr lang="ru-RU" b="1" dirty="0" err="1"/>
              <a:t>Керамопласт</a:t>
            </a:r>
            <a:r>
              <a:rPr lang="ru-RU" b="1" dirty="0"/>
              <a:t> </a:t>
            </a:r>
            <a:r>
              <a:rPr lang="ru-RU" b="1" dirty="0" smtClean="0"/>
              <a:t>устойчив </a:t>
            </a:r>
            <a:r>
              <a:rPr lang="ru-RU" b="1" dirty="0"/>
              <a:t>к низкой температуре, не разрушается при интенсивном солнечном воздействии, не </a:t>
            </a:r>
            <a:r>
              <a:rPr lang="ru-RU" b="1" dirty="0" smtClean="0"/>
              <a:t>деформируется. Материал </a:t>
            </a:r>
            <a:r>
              <a:rPr lang="ru-RU" b="1" dirty="0"/>
              <a:t>обладает </a:t>
            </a:r>
            <a:r>
              <a:rPr lang="ru-RU" b="1" dirty="0" err="1" smtClean="0"/>
              <a:t>шумоизоляцией</a:t>
            </a:r>
            <a:r>
              <a:rPr lang="ru-RU" b="1" dirty="0" smtClean="0"/>
              <a:t> </a:t>
            </a:r>
            <a:r>
              <a:rPr lang="ru-RU" b="1" dirty="0"/>
              <a:t>и его </a:t>
            </a:r>
            <a:r>
              <a:rPr lang="ru-RU" b="1" dirty="0" smtClean="0"/>
              <a:t>можно кроить</a:t>
            </a:r>
            <a:r>
              <a:rPr lang="ru-RU" b="1" dirty="0"/>
              <a:t>. Монтаж </a:t>
            </a:r>
            <a:r>
              <a:rPr lang="ru-RU" b="1" dirty="0" err="1"/>
              <a:t>керамопласта</a:t>
            </a:r>
            <a:r>
              <a:rPr lang="ru-RU" b="1" dirty="0"/>
              <a:t> осуществляется </a:t>
            </a:r>
            <a:r>
              <a:rPr lang="ru-RU" b="1" dirty="0" smtClean="0"/>
              <a:t>внахлест. </a:t>
            </a:r>
            <a:r>
              <a:rPr lang="ru-RU" b="1" dirty="0"/>
              <a:t>Используется при создании скатных крыш. </a:t>
            </a:r>
            <a:r>
              <a:rPr lang="ru-RU" b="1" dirty="0" smtClean="0"/>
              <a:t>Из-за </a:t>
            </a:r>
            <a:r>
              <a:rPr lang="ru-RU" b="1" dirty="0"/>
              <a:t>того, что данный материал достаточно легкий, не требуется </a:t>
            </a:r>
            <a:r>
              <a:rPr lang="ru-RU" b="1" dirty="0" smtClean="0"/>
              <a:t>усиленный каркас.</a:t>
            </a:r>
            <a:r>
              <a:rPr lang="ru-RU" b="1" dirty="0"/>
              <a:t> </a:t>
            </a:r>
          </a:p>
          <a:p>
            <a:pPr algn="just">
              <a:lnSpc>
                <a:spcPct val="150000"/>
              </a:lnSpc>
            </a:pPr>
            <a:r>
              <a:rPr lang="ru-RU" b="1" dirty="0"/>
              <a:t> </a:t>
            </a:r>
            <a:r>
              <a:rPr lang="ru-RU" b="1" dirty="0" err="1"/>
              <a:t>Керамопласт</a:t>
            </a:r>
            <a:r>
              <a:rPr lang="ru-RU" b="1" dirty="0"/>
              <a:t> </a:t>
            </a:r>
            <a:r>
              <a:rPr lang="ru-RU" b="1" dirty="0" smtClean="0"/>
              <a:t>выпускается </a:t>
            </a:r>
            <a:r>
              <a:rPr lang="ru-RU" b="1" dirty="0"/>
              <a:t>в различных цветовых </a:t>
            </a:r>
            <a:r>
              <a:rPr lang="ru-RU" b="1" dirty="0" smtClean="0"/>
              <a:t>гаммах</a:t>
            </a:r>
            <a:r>
              <a:rPr lang="ru-RU" b="1" dirty="0"/>
              <a:t>.</a:t>
            </a:r>
            <a:r>
              <a:rPr lang="ru-RU" b="1" dirty="0" smtClean="0"/>
              <a:t> Цветовые </a:t>
            </a:r>
            <a:r>
              <a:rPr lang="ru-RU" b="1" dirty="0"/>
              <a:t>качества очень устойчивы от воздействия солнечных лучей и влаги, </a:t>
            </a:r>
            <a:r>
              <a:rPr lang="ru-RU" b="1" dirty="0" smtClean="0"/>
              <a:t>благодаря </a:t>
            </a:r>
            <a:r>
              <a:rPr lang="ru-RU" b="1" dirty="0"/>
              <a:t>добавлению высококачественных пигментов. </a:t>
            </a:r>
            <a:endParaRPr lang="ru-RU" b="1" dirty="0" smtClean="0"/>
          </a:p>
          <a:p>
            <a:pPr algn="just">
              <a:lnSpc>
                <a:spcPct val="150000"/>
              </a:lnSpc>
            </a:pPr>
            <a:r>
              <a:rPr lang="ru-RU" b="1" dirty="0" err="1" smtClean="0"/>
              <a:t>Керамопласт</a:t>
            </a:r>
            <a:r>
              <a:rPr lang="ru-RU" b="1" dirty="0" smtClean="0"/>
              <a:t> по </a:t>
            </a:r>
            <a:r>
              <a:rPr lang="ru-RU" b="1" dirty="0"/>
              <a:t>стоимости гораздо дешевле, нежели </a:t>
            </a:r>
            <a:r>
              <a:rPr lang="ru-RU" b="1" dirty="0" err="1"/>
              <a:t>металлочерепица</a:t>
            </a:r>
            <a:r>
              <a:rPr lang="ru-RU" b="1" dirty="0"/>
              <a:t> или виды мягкой кровли. Этот материал не дает испарений нефтепродуктов, является экологически чистым продуктом, чем заслуживает большую привлекательность при выборе материала для кровли. Из-за подобных свойств, его можно применять в строениях, где используются самые жесткие санитарно-гигиенические нормы. </a:t>
            </a:r>
            <a:endParaRPr lang="ru-RU" b="1" dirty="0" smtClean="0"/>
          </a:p>
          <a:p>
            <a:pPr algn="just">
              <a:lnSpc>
                <a:spcPct val="150000"/>
              </a:lnSpc>
            </a:pPr>
            <a:r>
              <a:rPr lang="ru-RU" b="1" dirty="0" smtClean="0"/>
              <a:t>Срок </a:t>
            </a:r>
            <a:r>
              <a:rPr lang="ru-RU" b="1" dirty="0"/>
              <a:t>эксплуатации кровли </a:t>
            </a:r>
            <a:r>
              <a:rPr lang="ru-RU" b="1" dirty="0" err="1"/>
              <a:t>Керамопласт</a:t>
            </a:r>
            <a:r>
              <a:rPr lang="ru-RU" b="1" dirty="0"/>
              <a:t> – </a:t>
            </a:r>
            <a:r>
              <a:rPr lang="ru-RU" b="1" dirty="0" smtClean="0"/>
              <a:t>прогнозируется 50 лет. </a:t>
            </a:r>
            <a:endParaRPr lang="ru-RU" b="1" dirty="0">
              <a:effectLst/>
            </a:endParaRPr>
          </a:p>
        </p:txBody>
      </p:sp>
    </p:spTree>
    <p:extLst>
      <p:ext uri="{BB962C8B-B14F-4D97-AF65-F5344CB8AC3E}">
        <p14:creationId xmlns:p14="http://schemas.microsoft.com/office/powerpoint/2010/main" val="76494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79926" y="4949628"/>
            <a:ext cx="1166396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450850" algn="just" defTabSz="914400" eaLnBrk="0" fontAlgn="base" hangingPunct="0">
              <a:spcBef>
                <a:spcPct val="0"/>
              </a:spcBef>
              <a:spcAft>
                <a:spcPct val="0"/>
              </a:spcAft>
            </a:pPr>
            <a:r>
              <a:rPr kumimoji="0" lang="ru-RU"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Например: в реальных условиях максимальная величина раскрытия стыков составляет 3-5 мм, но при этом за сутки может достигнуть 2мм.  Положим, применен герметик у которого при перепаде температур на 80-85º деформация 10%, ширина стыка 15 мм., значит предельная деформация которую может выдержать герметик 1,5 мм, что явно недостаточно.</a:t>
            </a:r>
            <a:r>
              <a:rPr lang="ru-RU" altLang="ru-RU" sz="1600" b="1" dirty="0">
                <a:latin typeface="Arial" panose="020B0604020202020204" pitchFamily="34" charset="0"/>
                <a:ea typeface="Times New Roman" panose="02020603050405020304" pitchFamily="18" charset="0"/>
              </a:rPr>
              <a:t> </a:t>
            </a:r>
            <a:endParaRPr lang="ru-RU" altLang="ru-RU" sz="1600" b="1" dirty="0" smtClean="0">
              <a:latin typeface="Arial" panose="020B0604020202020204" pitchFamily="34" charset="0"/>
              <a:ea typeface="Times New Roman" panose="02020603050405020304" pitchFamily="18" charset="0"/>
            </a:endParaRPr>
          </a:p>
          <a:p>
            <a:pPr indent="450850" algn="just" defTabSz="914400" eaLnBrk="0" fontAlgn="base" hangingPunct="0">
              <a:spcBef>
                <a:spcPct val="0"/>
              </a:spcBef>
              <a:spcAft>
                <a:spcPct val="0"/>
              </a:spcAft>
            </a:pPr>
            <a:r>
              <a:rPr lang="ru-RU" altLang="ru-RU" sz="1600" b="1" dirty="0" smtClean="0">
                <a:latin typeface="Arial" panose="020B0604020202020204" pitchFamily="34" charset="0"/>
                <a:ea typeface="Times New Roman" panose="02020603050405020304" pitchFamily="18" charset="0"/>
              </a:rPr>
              <a:t>Немаловажным </a:t>
            </a:r>
            <a:r>
              <a:rPr lang="ru-RU" altLang="ru-RU" sz="1600" b="1" dirty="0">
                <a:latin typeface="Arial" panose="020B0604020202020204" pitchFamily="34" charset="0"/>
                <a:ea typeface="Times New Roman" panose="02020603050405020304" pitchFamily="18" charset="0"/>
              </a:rPr>
              <a:t>фактором является глубина шва, т.е. для </a:t>
            </a:r>
            <a:r>
              <a:rPr lang="ru-RU" altLang="ru-RU" sz="1600" b="1" dirty="0" err="1">
                <a:latin typeface="Arial" panose="020B0604020202020204" pitchFamily="34" charset="0"/>
                <a:ea typeface="Times New Roman" panose="02020603050405020304" pitchFamily="18" charset="0"/>
              </a:rPr>
              <a:t>отверждающихся</a:t>
            </a:r>
            <a:r>
              <a:rPr lang="ru-RU" altLang="ru-RU" sz="1600" b="1" dirty="0">
                <a:latin typeface="Arial" panose="020B0604020202020204" pitchFamily="34" charset="0"/>
                <a:ea typeface="Times New Roman" panose="02020603050405020304" pitchFamily="18" charset="0"/>
              </a:rPr>
              <a:t> </a:t>
            </a:r>
            <a:r>
              <a:rPr lang="ru-RU" altLang="ru-RU" sz="1600" b="1" dirty="0" err="1">
                <a:latin typeface="Arial" panose="020B0604020202020204" pitchFamily="34" charset="0"/>
                <a:ea typeface="Times New Roman" panose="02020603050405020304" pitchFamily="18" charset="0"/>
              </a:rPr>
              <a:t>герметиков</a:t>
            </a:r>
            <a:r>
              <a:rPr lang="ru-RU" altLang="ru-RU" sz="1600" b="1" dirty="0">
                <a:latin typeface="Arial" panose="020B0604020202020204" pitchFamily="34" charset="0"/>
                <a:ea typeface="Times New Roman" panose="02020603050405020304" pitchFamily="18" charset="0"/>
              </a:rPr>
              <a:t> глубина заполнения полости стыка  должна составлять не более ½ ширины шва, но в то же время ограничено 3 мм</a:t>
            </a:r>
            <a:r>
              <a:rPr lang="ru-RU" altLang="ru-RU" sz="1600" b="1" dirty="0" smtClean="0">
                <a:latin typeface="Arial" panose="020B0604020202020204" pitchFamily="34" charset="0"/>
                <a:ea typeface="Times New Roman" panose="02020603050405020304" pitchFamily="18" charset="0"/>
              </a:rPr>
              <a:t>.</a:t>
            </a:r>
            <a:endParaRPr lang="ru-RU" altLang="ru-RU" sz="2400" dirty="0">
              <a:latin typeface="Arial" panose="020B0604020202020204" pitchFamily="34" charset="0"/>
            </a:endParaRPr>
          </a:p>
        </p:txBody>
      </p:sp>
      <p:sp>
        <p:nvSpPr>
          <p:cNvPr id="3" name="Прямоугольник 2"/>
          <p:cNvSpPr/>
          <p:nvPr/>
        </p:nvSpPr>
        <p:spPr>
          <a:xfrm>
            <a:off x="373487" y="255726"/>
            <a:ext cx="11934423" cy="4524315"/>
          </a:xfrm>
          <a:prstGeom prst="rect">
            <a:avLst/>
          </a:prstGeom>
        </p:spPr>
        <p:txBody>
          <a:bodyPr wrap="square">
            <a:spAutoFit/>
          </a:bodyPr>
          <a:lstStyle/>
          <a:p>
            <a:pPr marR="835025" algn="just"/>
            <a:r>
              <a:rPr lang="ru-RU" b="1" dirty="0" smtClean="0">
                <a:latin typeface="Times New Roman" panose="02020603050405020304" pitchFamily="18" charset="0"/>
                <a:ea typeface="Times New Roman" panose="02020603050405020304" pitchFamily="18" charset="0"/>
              </a:rPr>
              <a:t>Основными </a:t>
            </a:r>
            <a:r>
              <a:rPr lang="ru-RU" b="1" dirty="0">
                <a:latin typeface="Times New Roman" panose="02020603050405020304" pitchFamily="18" charset="0"/>
                <a:ea typeface="Times New Roman" panose="02020603050405020304" pitchFamily="18" charset="0"/>
              </a:rPr>
              <a:t>характеристиками </a:t>
            </a:r>
            <a:r>
              <a:rPr lang="ru-RU" b="1" dirty="0" err="1">
                <a:latin typeface="Times New Roman" panose="02020603050405020304" pitchFamily="18" charset="0"/>
                <a:ea typeface="Times New Roman" panose="02020603050405020304" pitchFamily="18" charset="0"/>
              </a:rPr>
              <a:t>герметиков</a:t>
            </a:r>
            <a:r>
              <a:rPr lang="ru-RU" b="1" dirty="0">
                <a:latin typeface="Times New Roman" panose="02020603050405020304" pitchFamily="18" charset="0"/>
                <a:ea typeface="Times New Roman" panose="02020603050405020304" pitchFamily="18" charset="0"/>
              </a:rPr>
              <a:t> являются:</a:t>
            </a:r>
            <a:endParaRPr lang="ru-RU" dirty="0">
              <a:latin typeface="Times New Roman" panose="02020603050405020304" pitchFamily="18" charset="0"/>
              <a:ea typeface="Times New Roman" panose="02020603050405020304" pitchFamily="18" charset="0"/>
            </a:endParaRPr>
          </a:p>
          <a:p>
            <a:pPr marR="835025" lvl="0" algn="just">
              <a:buFont typeface="Symbol" panose="05050102010706020507" pitchFamily="18" charset="2"/>
              <a:buChar char=""/>
              <a:tabLst>
                <a:tab pos="457200" algn="l"/>
              </a:tabLst>
            </a:pPr>
            <a:r>
              <a:rPr lang="ru-RU" b="1" dirty="0">
                <a:latin typeface="Times New Roman" panose="02020603050405020304" pitchFamily="18" charset="0"/>
                <a:ea typeface="Times New Roman" panose="02020603050405020304" pitchFamily="18" charset="0"/>
              </a:rPr>
              <a:t>интервал температур эксплуатации и величина относительного удлинения в указанном интервале температур;</a:t>
            </a:r>
            <a:endParaRPr lang="ru-RU" dirty="0">
              <a:latin typeface="Times New Roman" panose="02020603050405020304" pitchFamily="18" charset="0"/>
              <a:ea typeface="Times New Roman" panose="02020603050405020304" pitchFamily="18" charset="0"/>
            </a:endParaRPr>
          </a:p>
          <a:p>
            <a:pPr marR="835025" lvl="0" algn="just">
              <a:buFont typeface="Symbol" panose="05050102010706020507" pitchFamily="18" charset="2"/>
              <a:buChar char=""/>
              <a:tabLst>
                <a:tab pos="457200" algn="l"/>
              </a:tabLst>
            </a:pPr>
            <a:r>
              <a:rPr lang="ru-RU" b="1" dirty="0">
                <a:latin typeface="Times New Roman" panose="02020603050405020304" pitchFamily="18" charset="0"/>
                <a:ea typeface="Times New Roman" panose="02020603050405020304" pitchFamily="18" charset="0"/>
              </a:rPr>
              <a:t>условная прочность (в момент разрыва)</a:t>
            </a:r>
            <a:endParaRPr lang="ru-RU" dirty="0">
              <a:latin typeface="Times New Roman" panose="02020603050405020304" pitchFamily="18" charset="0"/>
              <a:ea typeface="Times New Roman" panose="02020603050405020304" pitchFamily="18" charset="0"/>
            </a:endParaRPr>
          </a:p>
          <a:p>
            <a:pPr marR="835025" lvl="0" algn="just">
              <a:buFont typeface="Symbol" panose="05050102010706020507" pitchFamily="18" charset="2"/>
              <a:buChar char=""/>
              <a:tabLst>
                <a:tab pos="457200" algn="l"/>
              </a:tabLst>
            </a:pPr>
            <a:r>
              <a:rPr lang="ru-RU" b="1" dirty="0">
                <a:latin typeface="Times New Roman" panose="02020603050405020304" pitchFamily="18" charset="0"/>
                <a:ea typeface="Times New Roman" panose="02020603050405020304" pitchFamily="18" charset="0"/>
              </a:rPr>
              <a:t>усадка</a:t>
            </a:r>
            <a:endParaRPr lang="ru-RU" dirty="0">
              <a:latin typeface="Times New Roman" panose="02020603050405020304" pitchFamily="18" charset="0"/>
              <a:ea typeface="Times New Roman" panose="02020603050405020304" pitchFamily="18" charset="0"/>
            </a:endParaRPr>
          </a:p>
          <a:p>
            <a:pPr marR="835025" lvl="0" algn="just">
              <a:buFont typeface="Symbol" panose="05050102010706020507" pitchFamily="18" charset="2"/>
              <a:buChar char=""/>
              <a:tabLst>
                <a:tab pos="457200" algn="l"/>
              </a:tabLst>
            </a:pPr>
            <a:r>
              <a:rPr lang="ru-RU" b="1" dirty="0">
                <a:latin typeface="Times New Roman" panose="02020603050405020304" pitchFamily="18" charset="0"/>
                <a:ea typeface="Times New Roman" panose="02020603050405020304" pitchFamily="18" charset="0"/>
              </a:rPr>
              <a:t>адгезионная прочность и когезионная (</a:t>
            </a:r>
            <a:r>
              <a:rPr lang="ru-RU" b="1" dirty="0" err="1">
                <a:latin typeface="Times New Roman" panose="02020603050405020304" pitchFamily="18" charset="0"/>
                <a:ea typeface="Times New Roman" panose="02020603050405020304" pitchFamily="18" charset="0"/>
              </a:rPr>
              <a:t>усл</a:t>
            </a:r>
            <a:r>
              <a:rPr lang="ru-RU" b="1" dirty="0">
                <a:latin typeface="Times New Roman" panose="02020603050405020304" pitchFamily="18" charset="0"/>
                <a:ea typeface="Times New Roman" panose="02020603050405020304" pitchFamily="18" charset="0"/>
              </a:rPr>
              <a:t>.) прочность, т.е. разрыв может произойти по контактной поверхности  и по слою герметика</a:t>
            </a:r>
            <a:endParaRPr lang="ru-RU" dirty="0">
              <a:latin typeface="Times New Roman" panose="02020603050405020304" pitchFamily="18" charset="0"/>
              <a:ea typeface="Times New Roman" panose="02020603050405020304" pitchFamily="18" charset="0"/>
            </a:endParaRPr>
          </a:p>
          <a:p>
            <a:pPr marR="835025" lvl="0" algn="just">
              <a:buFont typeface="Symbol" panose="05050102010706020507" pitchFamily="18" charset="2"/>
              <a:buChar char=""/>
              <a:tabLst>
                <a:tab pos="457200" algn="l"/>
              </a:tabLst>
            </a:pPr>
            <a:r>
              <a:rPr lang="ru-RU" b="1" dirty="0" err="1">
                <a:latin typeface="Times New Roman" panose="02020603050405020304" pitchFamily="18" charset="0"/>
                <a:ea typeface="Times New Roman" panose="02020603050405020304" pitchFamily="18" charset="0"/>
              </a:rPr>
              <a:t>атмосферостойкость</a:t>
            </a:r>
            <a:endParaRPr lang="ru-RU" dirty="0">
              <a:latin typeface="Times New Roman" panose="02020603050405020304" pitchFamily="18" charset="0"/>
              <a:ea typeface="Times New Roman" panose="02020603050405020304" pitchFamily="18" charset="0"/>
            </a:endParaRPr>
          </a:p>
          <a:p>
            <a:pPr marR="835025" algn="just"/>
            <a:r>
              <a:rPr lang="ru-RU" b="1" dirty="0">
                <a:latin typeface="Times New Roman" panose="02020603050405020304" pitchFamily="18" charset="0"/>
                <a:ea typeface="Times New Roman" panose="02020603050405020304" pitchFamily="18" charset="0"/>
              </a:rPr>
              <a:t>Старение </a:t>
            </a:r>
            <a:r>
              <a:rPr lang="ru-RU" b="1" dirty="0" err="1">
                <a:latin typeface="Times New Roman" panose="02020603050405020304" pitchFamily="18" charset="0"/>
                <a:ea typeface="Times New Roman" panose="02020603050405020304" pitchFamily="18" charset="0"/>
              </a:rPr>
              <a:t>эластомерных</a:t>
            </a:r>
            <a:r>
              <a:rPr lang="ru-RU" b="1" dirty="0">
                <a:latin typeface="Times New Roman" panose="02020603050405020304" pitchFamily="18" charset="0"/>
                <a:ea typeface="Times New Roman" panose="02020603050405020304" pitchFamily="18" charset="0"/>
              </a:rPr>
              <a:t> </a:t>
            </a:r>
            <a:r>
              <a:rPr lang="ru-RU" b="1" dirty="0" err="1">
                <a:latin typeface="Times New Roman" panose="02020603050405020304" pitchFamily="18" charset="0"/>
                <a:ea typeface="Times New Roman" panose="02020603050405020304" pitchFamily="18" charset="0"/>
              </a:rPr>
              <a:t>герметиков</a:t>
            </a:r>
            <a:r>
              <a:rPr lang="ru-RU" b="1" dirty="0">
                <a:latin typeface="Times New Roman" panose="02020603050405020304" pitchFamily="18" charset="0"/>
                <a:ea typeface="Times New Roman" panose="02020603050405020304" pitchFamily="18" charset="0"/>
              </a:rPr>
              <a:t> сопровождается возрастанием жесткости, что ведет к росту внутренних напряжений, и, следовательно, к деструкции. Учитывая эти факторы, необходимо разработать такие конструктивные решения межпанельных (блочных) швов, которые обеспечивают герметичность (водо- и воздухопроницаемость) более 15 лет с сохранением ремонтопригодности швов</a:t>
            </a:r>
            <a:r>
              <a:rPr lang="ru-RU" b="1" dirty="0" smtClean="0">
                <a:latin typeface="Times New Roman" panose="02020603050405020304" pitchFamily="18" charset="0"/>
                <a:ea typeface="Times New Roman" panose="02020603050405020304" pitchFamily="18" charset="0"/>
              </a:rPr>
              <a:t>.</a:t>
            </a:r>
          </a:p>
          <a:p>
            <a:pPr marR="835025" algn="just"/>
            <a:endParaRPr lang="ru-RU" b="1" dirty="0" smtClean="0">
              <a:solidFill>
                <a:srgbClr val="C00000"/>
              </a:solidFill>
              <a:latin typeface="Times New Roman" panose="02020603050405020304" pitchFamily="18" charset="0"/>
              <a:ea typeface="Times New Roman" panose="02020603050405020304" pitchFamily="18" charset="0"/>
            </a:endParaRPr>
          </a:p>
          <a:p>
            <a:pPr marR="835025" algn="just"/>
            <a:r>
              <a:rPr lang="ru-RU" b="1" dirty="0" smtClean="0">
                <a:solidFill>
                  <a:srgbClr val="C00000"/>
                </a:solidFill>
                <a:latin typeface="Times New Roman" panose="02020603050405020304" pitchFamily="18" charset="0"/>
                <a:ea typeface="Times New Roman" panose="02020603050405020304" pitchFamily="18" charset="0"/>
              </a:rPr>
              <a:t>Работоспособность </a:t>
            </a:r>
            <a:r>
              <a:rPr lang="ru-RU" b="1" dirty="0">
                <a:solidFill>
                  <a:srgbClr val="C00000"/>
                </a:solidFill>
                <a:latin typeface="Times New Roman" panose="02020603050405020304" pitchFamily="18" charset="0"/>
                <a:ea typeface="Times New Roman" panose="02020603050405020304" pitchFamily="18" charset="0"/>
              </a:rPr>
              <a:t>герметика характеризуется величиной относительного удлинения, т.е. вид герметика должен подбираться от ширины шва, и обязательно учитывать температурные условия эксплуатации.</a:t>
            </a:r>
            <a:endParaRPr lang="ru-RU" dirty="0">
              <a:solidFill>
                <a:srgbClr val="C00000"/>
              </a:solidFill>
            </a:endParaRPr>
          </a:p>
          <a:p>
            <a:pPr marR="835025" algn="just"/>
            <a:endParaRPr lang="ru-RU" dirty="0">
              <a:latin typeface="Times New Roman" panose="02020603050405020304" pitchFamily="18" charset="0"/>
              <a:ea typeface="Times New Roman" panose="02020603050405020304" pitchFamily="18" charset="0"/>
            </a:endParaRPr>
          </a:p>
        </p:txBody>
      </p:sp>
      <p:sp>
        <p:nvSpPr>
          <p:cNvPr id="4" name="Rectangle 2"/>
          <p:cNvSpPr>
            <a:spLocks noChangeArrowheads="1"/>
          </p:cNvSpPr>
          <p:nvPr/>
        </p:nvSpPr>
        <p:spPr bwMode="auto">
          <a:xfrm>
            <a:off x="115910" y="-5168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Немаловажным фактором является глубина шва, т.е. для отверждающихся герметиков глубина заполнения полости стыка  должна составлять не более ½ ширины шва, но в то же время ограничено 3 мм.</a:t>
            </a: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7631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65176" y="351995"/>
            <a:ext cx="1061368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ru-RU" b="1" dirty="0"/>
              <a:t>Работоспособность герметика – способность сохранять герметичность шва, характеризуется удлинением при максимальной растягивающей нагрузке, то есть сохранением относительного удлинения герметика как главного показателя его долговечности.</a:t>
            </a:r>
            <a:endParaRPr lang="ru-RU" dirty="0"/>
          </a:p>
          <a:p>
            <a:pPr algn="just"/>
            <a:r>
              <a:rPr lang="ru-RU" b="1" dirty="0"/>
              <a:t>Предельно допустимая деформация </a:t>
            </a:r>
            <a:r>
              <a:rPr lang="ru-RU" b="1" dirty="0" err="1"/>
              <a:t>пластоэластических</a:t>
            </a:r>
            <a:r>
              <a:rPr lang="ru-RU" b="1" dirty="0"/>
              <a:t> материалов невысыхающего типа </a:t>
            </a:r>
            <a:r>
              <a:rPr lang="ru-RU" b="1" dirty="0" smtClean="0"/>
              <a:t>составляет </a:t>
            </a:r>
            <a:r>
              <a:rPr lang="ru-RU" b="1" dirty="0"/>
              <a:t>порядка 5%, а высококачественных эластомеров – 25-35%. </a:t>
            </a:r>
            <a:endParaRPr lang="ru-RU" b="1" dirty="0" smtClean="0"/>
          </a:p>
          <a:p>
            <a:pPr algn="just"/>
            <a:r>
              <a:rPr lang="ru-RU" b="1" dirty="0" err="1"/>
              <a:t>Эластомерные</a:t>
            </a:r>
            <a:r>
              <a:rPr lang="ru-RU" b="1" dirty="0"/>
              <a:t> герметики длительно сохраняют свои эластичные свойства (</a:t>
            </a:r>
            <a:r>
              <a:rPr lang="ru-RU" b="1" dirty="0" err="1"/>
              <a:t>деформативность</a:t>
            </a:r>
            <a:r>
              <a:rPr lang="ru-RU" b="1" dirty="0"/>
              <a:t>)  и адгезионно-когезионную прочность, если нанесены  на мягкие упругие прокладки, когезионная  прочность которых значительно ниже прочности эластомера.</a:t>
            </a:r>
            <a:endParaRPr lang="ru-RU" dirty="0"/>
          </a:p>
          <a:p>
            <a:pPr algn="just"/>
            <a:r>
              <a:rPr lang="ru-RU" b="1" dirty="0"/>
              <a:t>Нельзя сочетать жесткие уплотнения с </a:t>
            </a:r>
            <a:r>
              <a:rPr lang="ru-RU" b="1" dirty="0" err="1"/>
              <a:t>эластомерными</a:t>
            </a:r>
            <a:r>
              <a:rPr lang="ru-RU" b="1" dirty="0"/>
              <a:t> герметиками. При повышении температуры окружающей среды, и, следовательно, удлинении панелей, цементно-песчаный раствор уплотнения разрушается, вклинить в мастику и нарушая ее </a:t>
            </a:r>
            <a:r>
              <a:rPr lang="ru-RU" b="1" dirty="0" err="1"/>
              <a:t>сплошность</a:t>
            </a:r>
            <a:r>
              <a:rPr lang="ru-RU" b="1" dirty="0"/>
              <a:t>, приводя к разгерметизации. </a:t>
            </a:r>
            <a:endParaRPr lang="ru-RU" dirty="0"/>
          </a:p>
          <a:p>
            <a:pPr algn="just"/>
            <a:r>
              <a:rPr lang="ru-RU" b="1" dirty="0"/>
              <a:t>Отрицательный результат дает и нанесение </a:t>
            </a:r>
            <a:r>
              <a:rPr lang="ru-RU" b="1" dirty="0" err="1"/>
              <a:t>эластомерных</a:t>
            </a:r>
            <a:r>
              <a:rPr lang="ru-RU" b="1" dirty="0"/>
              <a:t> мастик на слой старого герметика. Необходимо учитывать </a:t>
            </a:r>
            <a:r>
              <a:rPr lang="ru-RU" b="1" dirty="0" err="1"/>
              <a:t>совметимость</a:t>
            </a:r>
            <a:r>
              <a:rPr lang="ru-RU" b="1" dirty="0"/>
              <a:t> </a:t>
            </a:r>
            <a:r>
              <a:rPr lang="ru-RU" b="1" dirty="0" err="1"/>
              <a:t>герметиков</a:t>
            </a:r>
            <a:r>
              <a:rPr lang="ru-RU" b="1" dirty="0"/>
              <a:t> и субстратов, на которые они наносятся.</a:t>
            </a:r>
            <a:endParaRPr lang="ru-RU" dirty="0"/>
          </a:p>
          <a:p>
            <a:pPr algn="just"/>
            <a:r>
              <a:rPr lang="ru-RU" b="1" dirty="0"/>
              <a:t>Под совместимостью подразумевается механическое сцепление за счет диффузионного проникания одного материала в другой, в результате которого не происходит расслоения </a:t>
            </a:r>
            <a:r>
              <a:rPr lang="ru-RU" b="1" dirty="0" smtClean="0"/>
              <a:t>в </a:t>
            </a:r>
            <a:r>
              <a:rPr lang="ru-RU" b="1" dirty="0"/>
              <a:t>процессе эксплуатации. Несовместимы </a:t>
            </a:r>
            <a:r>
              <a:rPr lang="ru-RU" b="1" dirty="0" smtClean="0"/>
              <a:t>материалы - в </a:t>
            </a:r>
            <a:r>
              <a:rPr lang="ru-RU" b="1" dirty="0"/>
              <a:t>отличие от адгезионно совместимых, не имеют адгезии друг к другу. </a:t>
            </a:r>
            <a:endParaRPr lang="ru-RU" b="1" dirty="0" smtClean="0"/>
          </a:p>
          <a:p>
            <a:pPr algn="just"/>
            <a:r>
              <a:rPr lang="ru-RU" b="1" dirty="0" smtClean="0"/>
              <a:t>Для </a:t>
            </a:r>
            <a:r>
              <a:rPr lang="ru-RU" b="1" dirty="0"/>
              <a:t>склейки </a:t>
            </a:r>
            <a:r>
              <a:rPr lang="ru-RU" b="1" dirty="0" smtClean="0"/>
              <a:t>некоторых </a:t>
            </a:r>
            <a:r>
              <a:rPr lang="ru-RU" b="1" dirty="0"/>
              <a:t>необходима дополнительная подготовка поверхности (</a:t>
            </a:r>
            <a:r>
              <a:rPr lang="ru-RU" b="1" dirty="0" err="1"/>
              <a:t>праймеры</a:t>
            </a:r>
            <a:r>
              <a:rPr lang="ru-RU" b="1" dirty="0"/>
              <a:t>, подслои), обеспечивающие адгезию пористым субстратам  (бетон, кирпич, дерево</a:t>
            </a:r>
            <a:r>
              <a:rPr lang="ru-RU" b="1" dirty="0" smtClean="0"/>
              <a:t>).</a:t>
            </a:r>
          </a:p>
          <a:p>
            <a:pPr algn="just"/>
            <a:r>
              <a:rPr lang="ru-RU" b="1" dirty="0"/>
              <a:t>При приготовлении </a:t>
            </a:r>
            <a:r>
              <a:rPr lang="ru-RU" b="1" dirty="0" err="1"/>
              <a:t>эластомерных</a:t>
            </a:r>
            <a:r>
              <a:rPr lang="ru-RU" b="1" dirty="0"/>
              <a:t> </a:t>
            </a:r>
            <a:r>
              <a:rPr lang="ru-RU" b="1" dirty="0" err="1"/>
              <a:t>герметиков</a:t>
            </a:r>
            <a:r>
              <a:rPr lang="ru-RU" b="1" dirty="0"/>
              <a:t> не рекомендуется разводить их растворителями, так как улетучиваясь, растворитель образует поры в теле герметика, что снижает его прочностные и деформативные свойства</a:t>
            </a:r>
            <a:r>
              <a:rPr lang="ru-RU" b="1" dirty="0" smtClean="0"/>
              <a:t>.</a:t>
            </a:r>
            <a:endParaRPr lang="ru-RU" dirty="0"/>
          </a:p>
        </p:txBody>
      </p:sp>
    </p:spTree>
    <p:extLst>
      <p:ext uri="{BB962C8B-B14F-4D97-AF65-F5344CB8AC3E}">
        <p14:creationId xmlns:p14="http://schemas.microsoft.com/office/powerpoint/2010/main" val="284304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60608" y="339633"/>
            <a:ext cx="11449318" cy="1754326"/>
          </a:xfrm>
          <a:prstGeom prst="rect">
            <a:avLst/>
          </a:prstGeom>
        </p:spPr>
        <p:txBody>
          <a:bodyPr wrap="square">
            <a:spAutoFit/>
          </a:bodyPr>
          <a:lstStyle/>
          <a:p>
            <a:pPr algn="just"/>
            <a:r>
              <a:rPr lang="ru-RU" b="1" dirty="0">
                <a:latin typeface="Times New Roman" panose="02020603050405020304" pitchFamily="18" charset="0"/>
                <a:ea typeface="Times New Roman" panose="02020603050405020304" pitchFamily="18" charset="0"/>
              </a:rPr>
              <a:t>При инфильтрации влаги или воздуха в помещение целесообразно оперативно выполнить ремонтную герметизацию шва снаружи, предварительно очистив его от старого герметика. Без такой герметизации утеплитель и кромки панелей (блоков) подвергнутся интенсивному разрушению под воздействием попеременного замораживания-оттаивания, а само уплотнение шва превратится в мостик холода. Обычно это выражается в темных пятнах и черной плесени в помещениях при резком понижении температуры наружных стен.</a:t>
            </a:r>
            <a:endParaRPr lang="ru-RU" dirty="0"/>
          </a:p>
        </p:txBody>
      </p:sp>
    </p:spTree>
    <p:extLst>
      <p:ext uri="{BB962C8B-B14F-4D97-AF65-F5344CB8AC3E}">
        <p14:creationId xmlns:p14="http://schemas.microsoft.com/office/powerpoint/2010/main" val="387175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26831" y="1215407"/>
            <a:ext cx="9390184" cy="3108543"/>
          </a:xfrm>
          <a:prstGeom prst="rect">
            <a:avLst/>
          </a:prstGeom>
        </p:spPr>
        <p:txBody>
          <a:bodyPr wrap="square">
            <a:spAutoFit/>
          </a:bodyPr>
          <a:lstStyle/>
          <a:p>
            <a:r>
              <a:rPr lang="ru-RU" sz="2800" b="1" dirty="0">
                <a:latin typeface="Times New Roman" panose="02020603050405020304" pitchFamily="18" charset="0"/>
                <a:ea typeface="Times New Roman" panose="02020603050405020304" pitchFamily="18" charset="0"/>
              </a:rPr>
              <a:t>Защитными строительными мероприятиями для обеспечения условий эксплуатации зданий являются: дренажи (гравитационный при </a:t>
            </a:r>
            <a:r>
              <a:rPr lang="ru-RU" sz="2800" b="1" dirty="0" err="1">
                <a:latin typeface="Times New Roman" panose="02020603050405020304" pitchFamily="18" charset="0"/>
                <a:ea typeface="Times New Roman" panose="02020603050405020304" pitchFamily="18" charset="0"/>
              </a:rPr>
              <a:t>Кф</a:t>
            </a:r>
            <a:r>
              <a:rPr lang="ru-RU" sz="2800" b="1" dirty="0">
                <a:latin typeface="Times New Roman" panose="02020603050405020304" pitchFamily="18" charset="0"/>
                <a:ea typeface="Times New Roman" panose="02020603050405020304" pitchFamily="18" charset="0"/>
              </a:rPr>
              <a:t>&lt; 1 м/сут: трубчатый, пластовый, </a:t>
            </a:r>
            <a:r>
              <a:rPr lang="ru-RU" sz="2800" b="1" dirty="0" err="1">
                <a:latin typeface="Times New Roman" panose="02020603050405020304" pitchFamily="18" charset="0"/>
                <a:ea typeface="Times New Roman" panose="02020603050405020304" pitchFamily="18" charset="0"/>
              </a:rPr>
              <a:t>пристенный</a:t>
            </a:r>
            <a:r>
              <a:rPr lang="ru-RU" sz="2800" b="1" dirty="0">
                <a:latin typeface="Times New Roman" panose="02020603050405020304" pitchFamily="18" charset="0"/>
                <a:ea typeface="Times New Roman" panose="02020603050405020304" pitchFamily="18" charset="0"/>
              </a:rPr>
              <a:t>, лучевой; </a:t>
            </a:r>
            <a:r>
              <a:rPr lang="ru-RU" sz="2800" b="1" dirty="0" smtClean="0">
                <a:latin typeface="Times New Roman" panose="02020603050405020304" pitchFamily="18" charset="0"/>
                <a:ea typeface="Times New Roman" panose="02020603050405020304" pitchFamily="18" charset="0"/>
              </a:rPr>
              <a:t>вентиляционный</a:t>
            </a:r>
            <a:r>
              <a:rPr lang="ru-RU" sz="2800" b="1" dirty="0">
                <a:latin typeface="Times New Roman" panose="02020603050405020304" pitchFamily="18" charset="0"/>
                <a:ea typeface="Times New Roman" panose="02020603050405020304" pitchFamily="18" charset="0"/>
              </a:rPr>
              <a:t>, вакуумный; </a:t>
            </a:r>
            <a:r>
              <a:rPr lang="ru-RU" sz="2800" b="1" dirty="0" err="1">
                <a:latin typeface="Times New Roman" panose="02020603050405020304" pitchFamily="18" charset="0"/>
                <a:ea typeface="Times New Roman" panose="02020603050405020304" pitchFamily="18" charset="0"/>
              </a:rPr>
              <a:t>биодренаж</a:t>
            </a:r>
            <a:r>
              <a:rPr lang="ru-RU" sz="2800" b="1" dirty="0">
                <a:latin typeface="Times New Roman" panose="02020603050405020304" pitchFamily="18" charset="0"/>
                <a:ea typeface="Times New Roman" panose="02020603050405020304" pitchFamily="18" charset="0"/>
              </a:rPr>
              <a:t>); </a:t>
            </a:r>
            <a:endParaRPr lang="ru-RU" sz="2800" b="1" dirty="0" smtClean="0">
              <a:latin typeface="Times New Roman" panose="02020603050405020304" pitchFamily="18" charset="0"/>
              <a:ea typeface="Times New Roman" panose="02020603050405020304" pitchFamily="18" charset="0"/>
            </a:endParaRPr>
          </a:p>
          <a:p>
            <a:r>
              <a:rPr lang="ru-RU" sz="2800" b="1" dirty="0" smtClean="0">
                <a:latin typeface="Times New Roman" panose="02020603050405020304" pitchFamily="18" charset="0"/>
                <a:ea typeface="Times New Roman" panose="02020603050405020304" pitchFamily="18" charset="0"/>
              </a:rPr>
              <a:t>противофильтрационные </a:t>
            </a:r>
            <a:r>
              <a:rPr lang="ru-RU" sz="2800" b="1" dirty="0">
                <a:latin typeface="Times New Roman" panose="02020603050405020304" pitchFamily="18" charset="0"/>
                <a:ea typeface="Times New Roman" panose="02020603050405020304" pitchFamily="18" charset="0"/>
              </a:rPr>
              <a:t>завесы, доведенные до </a:t>
            </a:r>
            <a:r>
              <a:rPr lang="ru-RU" sz="2800" b="1" dirty="0" err="1">
                <a:latin typeface="Times New Roman" panose="02020603050405020304" pitchFamily="18" charset="0"/>
                <a:ea typeface="Times New Roman" panose="02020603050405020304" pitchFamily="18" charset="0"/>
              </a:rPr>
              <a:t>водоупора</a:t>
            </a:r>
            <a:r>
              <a:rPr lang="ru-RU" sz="2800" b="1" dirty="0">
                <a:latin typeface="Times New Roman" panose="02020603050405020304" pitchFamily="18" charset="0"/>
                <a:ea typeface="Times New Roman" panose="02020603050405020304" pitchFamily="18" charset="0"/>
              </a:rPr>
              <a:t>. </a:t>
            </a:r>
            <a:endParaRPr lang="ru-RU" sz="2800" dirty="0"/>
          </a:p>
        </p:txBody>
      </p:sp>
    </p:spTree>
    <p:extLst>
      <p:ext uri="{BB962C8B-B14F-4D97-AF65-F5344CB8AC3E}">
        <p14:creationId xmlns:p14="http://schemas.microsoft.com/office/powerpoint/2010/main" val="3846763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3175"/>
            <a:ext cx="11933953" cy="60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9532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 y="6349"/>
            <a:ext cx="11407507" cy="663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2277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4337"/>
          <a:stretch/>
        </p:blipFill>
        <p:spPr bwMode="auto">
          <a:xfrm>
            <a:off x="350905" y="270456"/>
            <a:ext cx="10390076" cy="60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82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4669"/>
          <a:stretch/>
        </p:blipFill>
        <p:spPr bwMode="auto">
          <a:xfrm>
            <a:off x="360609" y="180304"/>
            <a:ext cx="11539470" cy="633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7242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941" y="271307"/>
            <a:ext cx="11552350"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1pPr>
            <a:lvl2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2pPr>
            <a:lvl3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3pPr>
            <a:lvl4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4pPr>
            <a:lvl5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5pPr>
            <a:lvl6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6pPr>
            <a:lvl7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7pPr>
            <a:lvl8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8pPr>
            <a:lvl9pPr eaLnBrk="0" fontAlgn="base" hangingPunct="0">
              <a:spcBef>
                <a:spcPct val="0"/>
              </a:spcBef>
              <a:spcAft>
                <a:spcPct val="0"/>
              </a:spcAft>
              <a:tabLst>
                <a:tab pos="1285875" algn="l"/>
                <a:tab pos="2709863" algn="l"/>
              </a:tabLst>
              <a:defRPr>
                <a:solidFill>
                  <a:schemeClr val="tx1"/>
                </a:solidFill>
                <a:latin typeface="Arial" panose="020B0604020202020204" pitchFamily="34" charset="0"/>
              </a:defRPr>
            </a:lvl9pPr>
          </a:lstStyle>
          <a:p>
            <a:pPr indent="0" algn="just">
              <a:spcAft>
                <a:spcPts val="0"/>
              </a:spcAft>
            </a:pPr>
            <a:r>
              <a:rPr lang="ru-RU" sz="1400" b="1" spc="-5" dirty="0" err="1">
                <a:latin typeface="+mn-lt"/>
                <a:ea typeface="Times New Roman" panose="02020603050405020304" pitchFamily="18" charset="0"/>
              </a:rPr>
              <a:t>Дюймовочка</a:t>
            </a:r>
            <a:endParaRPr lang="ru-RU" sz="1400" dirty="0">
              <a:latin typeface="+mn-lt"/>
              <a:ea typeface="Times New Roman" panose="02020603050405020304" pitchFamily="18" charset="0"/>
            </a:endParaRPr>
          </a:p>
          <a:p>
            <a:pPr indent="0" algn="just">
              <a:spcAft>
                <a:spcPts val="0"/>
              </a:spcAft>
            </a:pPr>
            <a:r>
              <a:rPr lang="ru-RU" sz="1400" b="1" spc="-75" dirty="0">
                <a:latin typeface="+mn-lt"/>
                <a:ea typeface="Times New Roman" panose="02020603050405020304" pitchFamily="18" charset="0"/>
              </a:rPr>
              <a:t>Универсальная шпонка для уплотнения </a:t>
            </a:r>
            <a:r>
              <a:rPr lang="ru-RU" sz="1400" b="1" spc="-70" dirty="0">
                <a:latin typeface="+mn-lt"/>
                <a:ea typeface="Times New Roman" panose="02020603050405020304" pitchFamily="18" charset="0"/>
              </a:rPr>
              <a:t>деформационных </a:t>
            </a:r>
            <a:r>
              <a:rPr lang="ru-RU" sz="1400" b="1" spc="-70" dirty="0" smtClean="0">
                <a:latin typeface="+mn-lt"/>
                <a:ea typeface="Times New Roman" panose="02020603050405020304" pitchFamily="18" charset="0"/>
              </a:rPr>
              <a:t>швов, </a:t>
            </a:r>
            <a:r>
              <a:rPr lang="ru-RU" sz="1400" b="1" dirty="0" smtClean="0">
                <a:latin typeface="+mn-lt"/>
              </a:rPr>
              <a:t>изготавливается </a:t>
            </a:r>
            <a:r>
              <a:rPr lang="ru-RU" sz="1400" b="1" dirty="0">
                <a:latin typeface="+mn-lt"/>
              </a:rPr>
              <a:t>из специального материала на Р\/С. </a:t>
            </a:r>
            <a:endParaRPr lang="ru-RU" sz="1400" b="1" spc="-70" dirty="0">
              <a:latin typeface="+mn-lt"/>
              <a:ea typeface="Times New Roman" panose="02020603050405020304" pitchFamily="18" charset="0"/>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a:t>
            </a:r>
            <a:r>
              <a:rPr kumimoji="0" lang="ru-RU" altLang="ru-RU" sz="1400" b="1" i="0" u="none" strike="noStrike" cap="none" normalizeH="0" baseline="0" dirty="0" err="1" smtClean="0">
                <a:ln>
                  <a:noFill/>
                </a:ln>
                <a:solidFill>
                  <a:schemeClr val="tx1"/>
                </a:solidFill>
                <a:effectLst/>
                <a:latin typeface="+mn-lt"/>
                <a:ea typeface="Times New Roman" panose="02020603050405020304" pitchFamily="18" charset="0"/>
              </a:rPr>
              <a:t>Дюймовочка</a:t>
            </a: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 выполнена в виде профилированной ленты переменной толщины с полым овальным утолщением по центру. В процессе монтажа, перед бетонированием конструкции, шпонка фиксируется к арматурному каркасу с помощью проволочных растяжек, устраиваемых с шагом около 500 мм. После бетонирования шпонка надежно фиксируется в конструкции за счет анкерных ромбовидных элементов по краям ленты. Наличие двухсторонних треугольных выступов в местах изменения толщины ленты обеспечивает повышенную водонепроницаемость выполненного узла конструкции.</a:t>
            </a:r>
            <a:endParaRPr kumimoji="0" lang="ru-RU" altLang="ru-RU" sz="14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При установке шпонки в зазор деформационного -шва возникающие объемные перемещения воспринимаются в первую очередь за счет деформаций центрального пустотелого овального утолщения и во-вторых за счет высоких </a:t>
            </a:r>
            <a:r>
              <a:rPr kumimoji="0" lang="ru-RU" altLang="ru-RU" sz="1400" b="1" i="0" u="none" strike="noStrike" cap="none" normalizeH="0" baseline="0" dirty="0" err="1" smtClean="0">
                <a:ln>
                  <a:noFill/>
                </a:ln>
                <a:solidFill>
                  <a:schemeClr val="tx1"/>
                </a:solidFill>
                <a:effectLst/>
                <a:latin typeface="+mn-lt"/>
                <a:ea typeface="Times New Roman" panose="02020603050405020304" pitchFamily="18" charset="0"/>
              </a:rPr>
              <a:t>эластомерных</a:t>
            </a: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 характеристик материала шпонки.</a:t>
            </a:r>
            <a:endParaRPr kumimoji="0" lang="ru-RU" altLang="ru-RU" sz="14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Обязательным требованием перед монтажом шпонки является тщательная очистка ее поверхности от загрязнений.</a:t>
            </a:r>
            <a:endParaRPr kumimoji="0" lang="ru-RU" altLang="ru-RU" sz="14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Для стыковки отдельных отрезков шпонки используемся специальный клей или производится сварка • * 140 °С.</a:t>
            </a:r>
            <a:endParaRPr kumimoji="0" lang="ru-RU" altLang="ru-RU" sz="14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ts val="0"/>
              </a:spcAft>
              <a:buClrTx/>
              <a:buSzTx/>
              <a:buFontTx/>
              <a:buNone/>
              <a:tabLst>
                <a:tab pos="1285875" algn="l"/>
                <a:tab pos="2709863" algn="l"/>
              </a:tabLst>
            </a:pP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 Область применения: Уплотнительная шпонка "</a:t>
            </a:r>
            <a:r>
              <a:rPr kumimoji="0" lang="ru-RU" altLang="ru-RU" sz="1400" b="1" i="0" u="none" strike="noStrike" cap="none" normalizeH="0" baseline="0" dirty="0" err="1" smtClean="0">
                <a:ln>
                  <a:noFill/>
                </a:ln>
                <a:solidFill>
                  <a:schemeClr val="tx1"/>
                </a:solidFill>
                <a:effectLst/>
                <a:latin typeface="+mn-lt"/>
                <a:ea typeface="Times New Roman" panose="02020603050405020304" pitchFamily="18" charset="0"/>
              </a:rPr>
              <a:t>Дюймовочка</a:t>
            </a:r>
            <a:r>
              <a:rPr kumimoji="0" lang="ru-RU" altLang="ru-RU" sz="1400" b="1" i="0" u="none" strike="noStrike" cap="none" normalizeH="0" baseline="0" dirty="0" smtClean="0">
                <a:ln>
                  <a:noFill/>
                </a:ln>
                <a:solidFill>
                  <a:schemeClr val="tx1"/>
                </a:solidFill>
                <a:effectLst/>
                <a:latin typeface="+mn-lt"/>
                <a:ea typeface="Times New Roman" panose="02020603050405020304" pitchFamily="18" charset="0"/>
              </a:rPr>
              <a:t>" обеспечивает простую в исполнении и надежную в эксплуатации систему гидроизоляции деформационных швов в конструкциях из монолитного бетона. Шпонка может использоваться при строительстве самых различных инженерных сооружений и конструкций, подверженных в процессе эксплуатации воздействию воды.</a:t>
            </a:r>
            <a:endParaRPr kumimoji="0" lang="ru-RU" altLang="ru-RU" sz="1400" b="0" i="0" u="none" strike="noStrike" cap="none" normalizeH="0" baseline="0" dirty="0" smtClean="0">
              <a:ln>
                <a:noFill/>
              </a:ln>
              <a:solidFill>
                <a:schemeClr val="tx1"/>
              </a:solidFill>
              <a:effectLst/>
              <a:latin typeface="+mn-lt"/>
            </a:endParaRP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77" y="3842668"/>
            <a:ext cx="450284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Таблица 4"/>
          <p:cNvGraphicFramePr>
            <a:graphicFrameLocks noGrp="1"/>
          </p:cNvGraphicFramePr>
          <p:nvPr>
            <p:extLst>
              <p:ext uri="{D42A27DB-BD31-4B8C-83A1-F6EECF244321}">
                <p14:modId xmlns:p14="http://schemas.microsoft.com/office/powerpoint/2010/main" val="1564128956"/>
              </p:ext>
            </p:extLst>
          </p:nvPr>
        </p:nvGraphicFramePr>
        <p:xfrm>
          <a:off x="5215945" y="3618966"/>
          <a:ext cx="6812924" cy="2929286"/>
        </p:xfrm>
        <a:graphic>
          <a:graphicData uri="http://schemas.openxmlformats.org/drawingml/2006/table">
            <a:tbl>
              <a:tblPr>
                <a:tableStyleId>{5C22544A-7EE6-4342-B048-85BDC9FD1C3A}</a:tableStyleId>
              </a:tblPr>
              <a:tblGrid>
                <a:gridCol w="5731097"/>
                <a:gridCol w="1081827"/>
              </a:tblGrid>
              <a:tr h="352354">
                <a:tc>
                  <a:txBody>
                    <a:bodyPr/>
                    <a:lstStyle/>
                    <a:p>
                      <a:pPr algn="ctr">
                        <a:spcAft>
                          <a:spcPts val="0"/>
                        </a:spcAft>
                      </a:pPr>
                      <a:r>
                        <a:rPr lang="ru-RU" sz="1400" b="1" dirty="0">
                          <a:effectLst/>
                        </a:rPr>
                        <a:t>Показатель</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a:effectLst/>
                        </a:rPr>
                        <a:t>Значение</a:t>
                      </a:r>
                      <a:endParaRPr lang="ru-RU" sz="1400" b="1">
                        <a:effectLst/>
                        <a:latin typeface="Times New Roman" panose="02020603050405020304" pitchFamily="18" charset="0"/>
                        <a:ea typeface="Times New Roman" panose="02020603050405020304" pitchFamily="18" charset="0"/>
                      </a:endParaRPr>
                    </a:p>
                  </a:txBody>
                  <a:tcPr marL="68580" marR="68580" marT="0" marB="0"/>
                </a:tc>
              </a:tr>
              <a:tr h="326994">
                <a:tc>
                  <a:txBody>
                    <a:bodyPr/>
                    <a:lstStyle/>
                    <a:p>
                      <a:pPr>
                        <a:spcAft>
                          <a:spcPts val="0"/>
                        </a:spcAft>
                      </a:pPr>
                      <a:r>
                        <a:rPr lang="ru-RU" sz="1400" b="1" dirty="0">
                          <a:effectLst/>
                        </a:rPr>
                        <a:t>Условная прочность при растяжении, МПа, не менее</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a:effectLst/>
                        </a:rPr>
                        <a:t>12,5</a:t>
                      </a:r>
                      <a:endParaRPr lang="ru-RU" sz="1400" b="1">
                        <a:effectLst/>
                        <a:latin typeface="Times New Roman" panose="02020603050405020304" pitchFamily="18" charset="0"/>
                        <a:ea typeface="Times New Roman" panose="02020603050405020304" pitchFamily="18" charset="0"/>
                      </a:endParaRPr>
                    </a:p>
                  </a:txBody>
                  <a:tcPr marL="68580" marR="68580" marT="0" marB="0"/>
                </a:tc>
              </a:tr>
              <a:tr h="326994">
                <a:tc>
                  <a:txBody>
                    <a:bodyPr/>
                    <a:lstStyle/>
                    <a:p>
                      <a:pPr>
                        <a:spcAft>
                          <a:spcPts val="0"/>
                        </a:spcAft>
                      </a:pPr>
                      <a:r>
                        <a:rPr lang="ru-RU" sz="1400" b="1" dirty="0">
                          <a:effectLst/>
                        </a:rPr>
                        <a:t>Относительное удлинение при разрыве, %, не менее</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a:effectLst/>
                        </a:rPr>
                        <a:t>150</a:t>
                      </a:r>
                      <a:endParaRPr lang="ru-RU" sz="1400" b="1">
                        <a:effectLst/>
                        <a:latin typeface="Times New Roman" panose="02020603050405020304" pitchFamily="18" charset="0"/>
                        <a:ea typeface="Times New Roman" panose="02020603050405020304" pitchFamily="18" charset="0"/>
                      </a:endParaRPr>
                    </a:p>
                  </a:txBody>
                  <a:tcPr marL="68580" marR="68580" marT="0" marB="0"/>
                </a:tc>
              </a:tr>
              <a:tr h="339005">
                <a:tc>
                  <a:txBody>
                    <a:bodyPr/>
                    <a:lstStyle/>
                    <a:p>
                      <a:pPr>
                        <a:spcAft>
                          <a:spcPts val="0"/>
                        </a:spcAft>
                      </a:pPr>
                      <a:r>
                        <a:rPr lang="ru-RU" sz="1400" b="1" dirty="0">
                          <a:effectLst/>
                        </a:rPr>
                        <a:t>Диапазон рабочих температур, °С</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a:effectLst/>
                        </a:rPr>
                        <a:t>-40° * +70°</a:t>
                      </a:r>
                      <a:endParaRPr lang="ru-RU" sz="1400" b="1">
                        <a:effectLst/>
                        <a:latin typeface="Times New Roman" panose="02020603050405020304" pitchFamily="18" charset="0"/>
                        <a:ea typeface="Times New Roman" panose="02020603050405020304" pitchFamily="18" charset="0"/>
                      </a:endParaRPr>
                    </a:p>
                  </a:txBody>
                  <a:tcPr marL="68580" marR="68580" marT="0" marB="0"/>
                </a:tc>
              </a:tr>
              <a:tr h="689512">
                <a:tc>
                  <a:txBody>
                    <a:bodyPr/>
                    <a:lstStyle/>
                    <a:p>
                      <a:pPr>
                        <a:spcAft>
                          <a:spcPts val="0"/>
                        </a:spcAft>
                      </a:pPr>
                      <a:r>
                        <a:rPr lang="ru-RU" sz="1400" b="1" dirty="0">
                          <a:effectLst/>
                        </a:rPr>
                        <a:t>Воспринимаемые деформации, мм, не более:</a:t>
                      </a:r>
                    </a:p>
                    <a:p>
                      <a:pPr>
                        <a:spcAft>
                          <a:spcPts val="0"/>
                        </a:spcAft>
                        <a:tabLst>
                          <a:tab pos="259080" algn="l"/>
                        </a:tabLst>
                      </a:pPr>
                      <a:r>
                        <a:rPr lang="ru-RU" sz="1400" b="1" dirty="0">
                          <a:effectLst/>
                        </a:rPr>
                        <a:t>•	при сжатии</a:t>
                      </a:r>
                    </a:p>
                    <a:p>
                      <a:pPr>
                        <a:spcAft>
                          <a:spcPts val="0"/>
                        </a:spcAft>
                        <a:tabLst>
                          <a:tab pos="259080" algn="l"/>
                        </a:tabLst>
                      </a:pPr>
                      <a:r>
                        <a:rPr lang="ru-RU" sz="1400" b="1" dirty="0">
                          <a:effectLst/>
                        </a:rPr>
                        <a:t>•	при растяжении</a:t>
                      </a:r>
                    </a:p>
                    <a:p>
                      <a:pPr>
                        <a:spcAft>
                          <a:spcPts val="0"/>
                        </a:spcAft>
                        <a:tabLst>
                          <a:tab pos="259080" algn="l"/>
                        </a:tabLst>
                      </a:pPr>
                      <a:r>
                        <a:rPr lang="ru-RU" sz="1400" b="1" dirty="0">
                          <a:effectLst/>
                        </a:rPr>
                        <a:t>•	на срез</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dirty="0">
                          <a:effectLst/>
                        </a:rPr>
                        <a:t> </a:t>
                      </a:r>
                    </a:p>
                    <a:p>
                      <a:pPr algn="ctr">
                        <a:spcAft>
                          <a:spcPts val="0"/>
                        </a:spcAft>
                      </a:pPr>
                      <a:r>
                        <a:rPr lang="ru-RU" sz="1400" b="1" dirty="0">
                          <a:effectLst/>
                        </a:rPr>
                        <a:t>-10 </a:t>
                      </a:r>
                    </a:p>
                    <a:p>
                      <a:pPr algn="ctr">
                        <a:spcAft>
                          <a:spcPts val="0"/>
                        </a:spcAft>
                      </a:pPr>
                      <a:r>
                        <a:rPr lang="ru-RU" sz="1400" b="1" dirty="0">
                          <a:effectLst/>
                        </a:rPr>
                        <a:t>+10</a:t>
                      </a:r>
                    </a:p>
                    <a:p>
                      <a:pPr algn="ctr">
                        <a:spcAft>
                          <a:spcPts val="0"/>
                        </a:spcAft>
                      </a:pPr>
                      <a:r>
                        <a:rPr lang="ru-RU" sz="1400" b="1" dirty="0">
                          <a:effectLst/>
                        </a:rPr>
                        <a:t>  10</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r>
              <a:tr h="384819">
                <a:tc>
                  <a:txBody>
                    <a:bodyPr/>
                    <a:lstStyle/>
                    <a:p>
                      <a:pPr>
                        <a:spcAft>
                          <a:spcPts val="0"/>
                        </a:spcAft>
                      </a:pPr>
                      <a:r>
                        <a:rPr lang="ru-RU" sz="1400" b="1" spc="-10">
                          <a:effectLst/>
                        </a:rPr>
                        <a:t>Величина обустраиваемого зазора деформационного шва, мм, не более</a:t>
                      </a:r>
                      <a:endParaRPr lang="ru-RU" sz="1400" b="1">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dirty="0">
                          <a:effectLst/>
                        </a:rPr>
                        <a:t>25</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r>
              <a:tr h="345680">
                <a:tc>
                  <a:txBody>
                    <a:bodyPr/>
                    <a:lstStyle/>
                    <a:p>
                      <a:pPr>
                        <a:spcAft>
                          <a:spcPts val="0"/>
                        </a:spcAft>
                      </a:pPr>
                      <a:r>
                        <a:rPr lang="ru-RU" sz="1400" b="1" spc="-10">
                          <a:effectLst/>
                        </a:rPr>
                        <a:t>Толщина обустраиваемого элемента конструкции, мм, не менее</a:t>
                      </a:r>
                      <a:endParaRPr lang="ru-RU" sz="1400" b="1">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ru-RU" sz="1400" b="1" dirty="0">
                          <a:effectLst/>
                        </a:rPr>
                        <a:t>150</a:t>
                      </a:r>
                      <a:endParaRPr lang="ru-RU" sz="1400" b="1"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727602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91922" y="141802"/>
            <a:ext cx="11324822" cy="6324808"/>
          </a:xfrm>
          <a:prstGeom prst="rect">
            <a:avLst/>
          </a:prstGeom>
        </p:spPr>
        <p:txBody>
          <a:bodyPr wrap="square">
            <a:spAutoFit/>
          </a:bodyPr>
          <a:lstStyle/>
          <a:p>
            <a:pPr marR="720725" indent="450215" algn="just">
              <a:lnSpc>
                <a:spcPct val="150000"/>
              </a:lnSpc>
              <a:spcAft>
                <a:spcPts val="0"/>
              </a:spcAft>
              <a:tabLst>
                <a:tab pos="6172200" algn="l"/>
              </a:tabLst>
            </a:pPr>
            <a:r>
              <a:rPr lang="ru-RU" b="1" dirty="0">
                <a:solidFill>
                  <a:srgbClr val="C00000"/>
                </a:solidFill>
                <a:latin typeface="Times New Roman" panose="02020603050405020304" pitchFamily="18" charset="0"/>
                <a:ea typeface="Times New Roman" panose="02020603050405020304" pitchFamily="18" charset="0"/>
              </a:rPr>
              <a:t>Эластичная цементная гидроизоляция</a:t>
            </a:r>
            <a:endParaRPr lang="ru-RU" dirty="0">
              <a:solidFill>
                <a:srgbClr val="C00000"/>
              </a:solidFill>
              <a:latin typeface="Times New Roman" panose="02020603050405020304" pitchFamily="18" charset="0"/>
              <a:ea typeface="Times New Roman" panose="02020603050405020304" pitchFamily="18" charset="0"/>
            </a:endParaRPr>
          </a:p>
          <a:p>
            <a:pPr lvl="0" algn="just"/>
            <a:r>
              <a:rPr lang="ru-RU" b="1" dirty="0">
                <a:ea typeface="Times New Roman" panose="02020603050405020304" pitchFamily="18" charset="0"/>
              </a:rPr>
              <a:t>Массовое применение имеют варианты гидроизолирующей защиты строительных объектов, т.к. не только предохраняет защищаемую поверхность от контакта с водной средой, но благоприятствует повышению стойкости конструкционного материала против коррозии. </a:t>
            </a:r>
            <a:r>
              <a:rPr lang="ru-RU" b="1" dirty="0"/>
              <a:t>Более эффективным для гидроизоляционной защиты является применение цементных эластичных гидроизоляционных (ЦЭГ) покрытий. </a:t>
            </a:r>
            <a:r>
              <a:rPr lang="ru-RU" altLang="ru-RU" b="1" dirty="0">
                <a:ea typeface="Times New Roman" panose="02020603050405020304" pitchFamily="18" charset="0"/>
              </a:rPr>
              <a:t>Цементная эластичная гидроизоляция изготовлена на основе цемента, заполнителей и функциональных добавок, после затворения водным раствором латекса и последующего твердения, получено эластичное покрытие толщиной 2-3 мм, обладающее гидроизоляционными свойствами. </a:t>
            </a:r>
            <a:endParaRPr lang="ru-RU" b="1" dirty="0" smtClean="0"/>
          </a:p>
          <a:p>
            <a:pPr algn="just"/>
            <a:r>
              <a:rPr lang="ru-RU" b="1" dirty="0" smtClean="0"/>
              <a:t>В </a:t>
            </a:r>
            <a:r>
              <a:rPr lang="ru-RU" b="1" dirty="0"/>
              <a:t>основу разработки положен ряд показателей ЦЭГ: </a:t>
            </a:r>
            <a:r>
              <a:rPr lang="ru-RU" b="1" dirty="0" err="1"/>
              <a:t>трещиностойкость</a:t>
            </a:r>
            <a:r>
              <a:rPr lang="ru-RU" b="1" dirty="0"/>
              <a:t>; адгезия; водонепроницаемость; </a:t>
            </a:r>
            <a:r>
              <a:rPr lang="ru-RU" b="1" dirty="0" err="1"/>
              <a:t>водопоглощение</a:t>
            </a:r>
            <a:r>
              <a:rPr lang="ru-RU" b="1" dirty="0"/>
              <a:t>; морозостойкость; величина усадочных деформаций. </a:t>
            </a:r>
            <a:endParaRPr lang="ru-RU" b="1" dirty="0" smtClean="0"/>
          </a:p>
          <a:p>
            <a:pPr algn="just"/>
            <a:r>
              <a:rPr lang="ru-RU" b="1" dirty="0" err="1" smtClean="0"/>
              <a:t>Трещиностойкость</a:t>
            </a:r>
            <a:r>
              <a:rPr lang="ru-RU" b="1" dirty="0" smtClean="0"/>
              <a:t>- </a:t>
            </a:r>
            <a:r>
              <a:rPr lang="ru-RU" b="1" dirty="0"/>
              <a:t>показатель, определяющий способность противостоять образованию и развитию в процессе эксплуатации поверхностных трещин, а также трещин в толще материала. </a:t>
            </a:r>
            <a:endParaRPr lang="ru-RU" b="1" dirty="0" smtClean="0"/>
          </a:p>
          <a:p>
            <a:pPr algn="just"/>
            <a:r>
              <a:rPr lang="ru-RU" b="1" dirty="0" smtClean="0"/>
              <a:t>Особенностью </a:t>
            </a:r>
            <a:r>
              <a:rPr lang="ru-RU" b="1" dirty="0"/>
              <a:t>гидроизоляционного материала является то, что он наносятся в виде тонкослойного штукатурного покрытия на основания, обладающие высокой пористостью и часто имеющие поверхностные трещины. Поэтому не следует применять разрабатывать ЦЭГ с высокой прочностью и высоким модулем упругости, чем ниже значение модуля упругости, тем пластичнее покрытие, и тем лучше его способность гасить деформации без образования трещин. </a:t>
            </a:r>
            <a:endParaRPr lang="ru-RU" b="1" dirty="0" smtClean="0"/>
          </a:p>
          <a:p>
            <a:pPr algn="just"/>
            <a:r>
              <a:rPr lang="ru-RU" b="1" dirty="0" smtClean="0"/>
              <a:t>Процессы </a:t>
            </a:r>
            <a:r>
              <a:rPr lang="ru-RU" b="1" dirty="0"/>
              <a:t>трещинообразования снижаются, если верхний слой - покрытие менее жесткий каркас, чем нижний, тогда трещины, возникшие в нижнем слое в результате внутренних напряжений, исчезают в верхнем слое с меньшим модулем упругости. </a:t>
            </a:r>
            <a:endParaRPr lang="ru-RU" b="1" dirty="0" smtClean="0"/>
          </a:p>
          <a:p>
            <a:pPr algn="just"/>
            <a:r>
              <a:rPr lang="ru-RU" b="1" dirty="0" smtClean="0"/>
              <a:t>Трещины </a:t>
            </a:r>
            <a:r>
              <a:rPr lang="ru-RU" b="1" dirty="0"/>
              <a:t>возникают и в результате развития усадочных деформаций, интенсивность и величина проявления этих деформаций определяется составом эластичной цементной мембраны. </a:t>
            </a:r>
            <a:endParaRPr lang="ru-RU" dirty="0"/>
          </a:p>
        </p:txBody>
      </p:sp>
    </p:spTree>
    <p:extLst>
      <p:ext uri="{BB962C8B-B14F-4D97-AF65-F5344CB8AC3E}">
        <p14:creationId xmlns:p14="http://schemas.microsoft.com/office/powerpoint/2010/main" val="4219962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850005" y="1455312"/>
            <a:ext cx="8499221" cy="5112913"/>
          </a:xfrm>
          <a:prstGeom prst="rect">
            <a:avLst/>
          </a:prstGeom>
        </p:spPr>
      </p:pic>
      <p:sp>
        <p:nvSpPr>
          <p:cNvPr id="3" name="Прямоугольник 2"/>
          <p:cNvSpPr/>
          <p:nvPr/>
        </p:nvSpPr>
        <p:spPr>
          <a:xfrm>
            <a:off x="51516" y="86170"/>
            <a:ext cx="4572000" cy="1200329"/>
          </a:xfrm>
          <a:prstGeom prst="rect">
            <a:avLst/>
          </a:prstGeom>
        </p:spPr>
        <p:txBody>
          <a:bodyPr wrap="square">
            <a:spAutoFit/>
          </a:bodyPr>
          <a:lstStyle/>
          <a:p>
            <a:r>
              <a:rPr lang="ru-RU" dirty="0">
                <a:latin typeface="Arial" panose="020B0604020202020204" pitchFamily="34" charset="0"/>
              </a:rPr>
              <a:t>Рисунок 1: Гидроизолированный подвал</a:t>
            </a:r>
          </a:p>
          <a:p>
            <a:r>
              <a:rPr lang="ru-RU" dirty="0">
                <a:latin typeface="SymbolMT"/>
              </a:rPr>
              <a:t>• </a:t>
            </a:r>
            <a:r>
              <a:rPr lang="ru-RU" dirty="0">
                <a:latin typeface="Arial" panose="020B0604020202020204" pitchFamily="34" charset="0"/>
              </a:rPr>
              <a:t>герметизация примыканий готовых железобетонных элементов</a:t>
            </a:r>
          </a:p>
          <a:p>
            <a:r>
              <a:rPr lang="ru-RU" dirty="0">
                <a:latin typeface="SymbolMT"/>
              </a:rPr>
              <a:t>• </a:t>
            </a:r>
            <a:r>
              <a:rPr lang="ru-RU" dirty="0">
                <a:latin typeface="Arial" panose="020B0604020202020204" pitchFamily="34" charset="0"/>
              </a:rPr>
              <a:t>герметизация проходов труб</a:t>
            </a:r>
            <a:endParaRPr lang="ru-RU" dirty="0"/>
          </a:p>
        </p:txBody>
      </p:sp>
      <p:sp>
        <p:nvSpPr>
          <p:cNvPr id="4" name="Прямоугольник 3"/>
          <p:cNvSpPr/>
          <p:nvPr/>
        </p:nvSpPr>
        <p:spPr>
          <a:xfrm>
            <a:off x="5499279" y="86170"/>
            <a:ext cx="6465195" cy="954107"/>
          </a:xfrm>
          <a:prstGeom prst="rect">
            <a:avLst/>
          </a:prstGeom>
        </p:spPr>
        <p:txBody>
          <a:bodyPr wrap="square">
            <a:spAutoFit/>
          </a:bodyPr>
          <a:lstStyle/>
          <a:p>
            <a:r>
              <a:rPr lang="ru-RU" b="1" dirty="0">
                <a:latin typeface="Arial,Bold"/>
              </a:rPr>
              <a:t>Гидроизоляция готовой подвальной части здания при помощи</a:t>
            </a:r>
          </a:p>
          <a:p>
            <a:r>
              <a:rPr lang="ru-RU" b="1" dirty="0">
                <a:latin typeface="Arial,Bold"/>
              </a:rPr>
              <a:t>приклеиваемых лент и профилей фирмы </a:t>
            </a:r>
            <a:r>
              <a:rPr lang="ru-RU" sz="2000" b="1" dirty="0" err="1">
                <a:latin typeface="Arial,Bold"/>
              </a:rPr>
              <a:t>Tricosal</a:t>
            </a:r>
            <a:endParaRPr lang="ru-RU" dirty="0"/>
          </a:p>
        </p:txBody>
      </p:sp>
    </p:spTree>
    <p:extLst>
      <p:ext uri="{BB962C8B-B14F-4D97-AF65-F5344CB8AC3E}">
        <p14:creationId xmlns:p14="http://schemas.microsoft.com/office/powerpoint/2010/main" val="3691150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27422"/>
          <a:stretch/>
        </p:blipFill>
        <p:spPr>
          <a:xfrm>
            <a:off x="364988" y="117891"/>
            <a:ext cx="4567620" cy="5797969"/>
          </a:xfrm>
          <a:prstGeom prst="rect">
            <a:avLst/>
          </a:prstGeom>
        </p:spPr>
      </p:pic>
      <p:sp>
        <p:nvSpPr>
          <p:cNvPr id="3" name="Прямоугольник 2"/>
          <p:cNvSpPr/>
          <p:nvPr/>
        </p:nvSpPr>
        <p:spPr>
          <a:xfrm>
            <a:off x="5098304" y="307951"/>
            <a:ext cx="4277838" cy="369332"/>
          </a:xfrm>
          <a:prstGeom prst="rect">
            <a:avLst/>
          </a:prstGeom>
        </p:spPr>
        <p:txBody>
          <a:bodyPr wrap="none">
            <a:spAutoFit/>
          </a:bodyPr>
          <a:lstStyle/>
          <a:p>
            <a:r>
              <a:rPr lang="ru-RU" dirty="0">
                <a:latin typeface="Arial" panose="020B0604020202020204" pitchFamily="34" charset="0"/>
              </a:rPr>
              <a:t>Рисунок 3: Нанесение основного слоя</a:t>
            </a:r>
            <a:endParaRPr lang="ru-RU" dirty="0"/>
          </a:p>
        </p:txBody>
      </p:sp>
      <p:pic>
        <p:nvPicPr>
          <p:cNvPr id="4" name="Рисунок 3"/>
          <p:cNvPicPr>
            <a:picLocks noChangeAspect="1"/>
          </p:cNvPicPr>
          <p:nvPr/>
        </p:nvPicPr>
        <p:blipFill rotWithShape="1">
          <a:blip r:embed="rId3"/>
          <a:srcRect r="42418"/>
          <a:stretch/>
        </p:blipFill>
        <p:spPr>
          <a:xfrm>
            <a:off x="5883915" y="1004029"/>
            <a:ext cx="3879999" cy="4631250"/>
          </a:xfrm>
          <a:prstGeom prst="rect">
            <a:avLst/>
          </a:prstGeom>
        </p:spPr>
      </p:pic>
      <p:sp>
        <p:nvSpPr>
          <p:cNvPr id="5" name="Прямоугольник 4"/>
          <p:cNvSpPr/>
          <p:nvPr/>
        </p:nvSpPr>
        <p:spPr>
          <a:xfrm>
            <a:off x="4932608" y="5962026"/>
            <a:ext cx="6096000" cy="646331"/>
          </a:xfrm>
          <a:prstGeom prst="rect">
            <a:avLst/>
          </a:prstGeom>
        </p:spPr>
        <p:txBody>
          <a:bodyPr>
            <a:spAutoFit/>
          </a:bodyPr>
          <a:lstStyle/>
          <a:p>
            <a:r>
              <a:rPr lang="ru-RU" dirty="0">
                <a:latin typeface="Arial" panose="020B0604020202020204" pitchFamily="34" charset="0"/>
              </a:rPr>
              <a:t>Рисунок 4: Вдавливание ленты в основной слой и </a:t>
            </a:r>
            <a:r>
              <a:rPr lang="ru-RU" dirty="0" err="1">
                <a:latin typeface="Arial" panose="020B0604020202020204" pitchFamily="34" charset="0"/>
              </a:rPr>
              <a:t>прикатка</a:t>
            </a:r>
            <a:r>
              <a:rPr lang="ru-RU" dirty="0">
                <a:latin typeface="Arial" panose="020B0604020202020204" pitchFamily="34" charset="0"/>
              </a:rPr>
              <a:t> её валиком</a:t>
            </a:r>
            <a:endParaRPr lang="ru-RU" dirty="0"/>
          </a:p>
        </p:txBody>
      </p:sp>
    </p:spTree>
    <p:extLst>
      <p:ext uri="{BB962C8B-B14F-4D97-AF65-F5344CB8AC3E}">
        <p14:creationId xmlns:p14="http://schemas.microsoft.com/office/powerpoint/2010/main" val="280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38521"/>
          <a:stretch/>
        </p:blipFill>
        <p:spPr>
          <a:xfrm>
            <a:off x="502276" y="162131"/>
            <a:ext cx="4230724" cy="4292813"/>
          </a:xfrm>
          <a:prstGeom prst="rect">
            <a:avLst/>
          </a:prstGeom>
        </p:spPr>
      </p:pic>
      <p:sp>
        <p:nvSpPr>
          <p:cNvPr id="3" name="Прямоугольник 2"/>
          <p:cNvSpPr/>
          <p:nvPr/>
        </p:nvSpPr>
        <p:spPr>
          <a:xfrm>
            <a:off x="5157107" y="423861"/>
            <a:ext cx="4144468" cy="369332"/>
          </a:xfrm>
          <a:prstGeom prst="rect">
            <a:avLst/>
          </a:prstGeom>
        </p:spPr>
        <p:txBody>
          <a:bodyPr wrap="none">
            <a:spAutoFit/>
          </a:bodyPr>
          <a:lstStyle/>
          <a:p>
            <a:r>
              <a:rPr lang="ru-RU" dirty="0">
                <a:latin typeface="Arial" panose="020B0604020202020204" pitchFamily="34" charset="0"/>
              </a:rPr>
              <a:t>Рисунок 5: Нанесение верхнего слоя</a:t>
            </a:r>
            <a:endParaRPr lang="ru-RU" dirty="0"/>
          </a:p>
        </p:txBody>
      </p:sp>
      <p:pic>
        <p:nvPicPr>
          <p:cNvPr id="4" name="Рисунок 3"/>
          <p:cNvPicPr>
            <a:picLocks noChangeAspect="1"/>
          </p:cNvPicPr>
          <p:nvPr/>
        </p:nvPicPr>
        <p:blipFill rotWithShape="1">
          <a:blip r:embed="rId3"/>
          <a:srcRect l="22750" t="39920"/>
          <a:stretch/>
        </p:blipFill>
        <p:spPr>
          <a:xfrm>
            <a:off x="5422005" y="1506828"/>
            <a:ext cx="5233029" cy="2552364"/>
          </a:xfrm>
          <a:prstGeom prst="rect">
            <a:avLst/>
          </a:prstGeom>
        </p:spPr>
      </p:pic>
      <p:sp>
        <p:nvSpPr>
          <p:cNvPr id="5" name="Прямоугольник 4"/>
          <p:cNvSpPr/>
          <p:nvPr/>
        </p:nvSpPr>
        <p:spPr>
          <a:xfrm>
            <a:off x="5276045" y="4277813"/>
            <a:ext cx="6096000" cy="646331"/>
          </a:xfrm>
          <a:prstGeom prst="rect">
            <a:avLst/>
          </a:prstGeom>
        </p:spPr>
        <p:txBody>
          <a:bodyPr>
            <a:spAutoFit/>
          </a:bodyPr>
          <a:lstStyle/>
          <a:p>
            <a:r>
              <a:rPr lang="ru-RU" dirty="0">
                <a:latin typeface="Arial" panose="020B0604020202020204" pitchFamily="34" charset="0"/>
              </a:rPr>
              <a:t>Рисунок 6: Сваривание гидроизоляционной ленты в местах стыка</a:t>
            </a:r>
            <a:endParaRPr lang="ru-RU" dirty="0"/>
          </a:p>
        </p:txBody>
      </p:sp>
    </p:spTree>
    <p:extLst>
      <p:ext uri="{BB962C8B-B14F-4D97-AF65-F5344CB8AC3E}">
        <p14:creationId xmlns:p14="http://schemas.microsoft.com/office/powerpoint/2010/main" val="3139867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t="20296" b="12323"/>
          <a:stretch/>
        </p:blipFill>
        <p:spPr>
          <a:xfrm>
            <a:off x="448411" y="293004"/>
            <a:ext cx="4314825" cy="3863662"/>
          </a:xfrm>
          <a:prstGeom prst="rect">
            <a:avLst/>
          </a:prstGeom>
        </p:spPr>
      </p:pic>
      <p:pic>
        <p:nvPicPr>
          <p:cNvPr id="3" name="Рисунок 2"/>
          <p:cNvPicPr>
            <a:picLocks noChangeAspect="1"/>
          </p:cNvPicPr>
          <p:nvPr/>
        </p:nvPicPr>
        <p:blipFill rotWithShape="1">
          <a:blip r:embed="rId3"/>
          <a:srcRect t="17326" b="14568"/>
          <a:stretch/>
        </p:blipFill>
        <p:spPr>
          <a:xfrm>
            <a:off x="6110839" y="499066"/>
            <a:ext cx="4014290" cy="3657600"/>
          </a:xfrm>
          <a:prstGeom prst="rect">
            <a:avLst/>
          </a:prstGeom>
        </p:spPr>
      </p:pic>
      <p:sp>
        <p:nvSpPr>
          <p:cNvPr id="4" name="Прямоугольник 3"/>
          <p:cNvSpPr/>
          <p:nvPr/>
        </p:nvSpPr>
        <p:spPr>
          <a:xfrm>
            <a:off x="448411" y="4432359"/>
            <a:ext cx="4314825" cy="646331"/>
          </a:xfrm>
          <a:prstGeom prst="rect">
            <a:avLst/>
          </a:prstGeom>
        </p:spPr>
        <p:txBody>
          <a:bodyPr wrap="square">
            <a:spAutoFit/>
          </a:bodyPr>
          <a:lstStyle/>
          <a:p>
            <a:r>
              <a:rPr lang="ru-RU" dirty="0">
                <a:latin typeface="Arial" panose="020B0604020202020204" pitchFamily="34" charset="0"/>
              </a:rPr>
              <a:t>Рисунок 7: Гидроизолированный угол</a:t>
            </a:r>
          </a:p>
          <a:p>
            <a:r>
              <a:rPr lang="ru-RU" dirty="0">
                <a:latin typeface="Arial" panose="020B0604020202020204" pitchFamily="34" charset="0"/>
              </a:rPr>
              <a:t>строительного сооружения</a:t>
            </a:r>
            <a:endParaRPr lang="ru-RU" dirty="0"/>
          </a:p>
        </p:txBody>
      </p:sp>
      <p:sp>
        <p:nvSpPr>
          <p:cNvPr id="5" name="Прямоугольник 4"/>
          <p:cNvSpPr/>
          <p:nvPr/>
        </p:nvSpPr>
        <p:spPr>
          <a:xfrm>
            <a:off x="6110839" y="4432359"/>
            <a:ext cx="3867956" cy="923330"/>
          </a:xfrm>
          <a:prstGeom prst="rect">
            <a:avLst/>
          </a:prstGeom>
        </p:spPr>
        <p:txBody>
          <a:bodyPr wrap="square">
            <a:spAutoFit/>
          </a:bodyPr>
          <a:lstStyle/>
          <a:p>
            <a:r>
              <a:rPr lang="ru-RU" dirty="0">
                <a:latin typeface="Arial" panose="020B0604020202020204" pitchFamily="34" charset="0"/>
              </a:rPr>
              <a:t>Рисунок 8: Т-образный стык</a:t>
            </a:r>
          </a:p>
          <a:p>
            <a:r>
              <a:rPr lang="ru-RU" dirty="0">
                <a:latin typeface="Arial" panose="020B0604020202020204" pitchFamily="34" charset="0"/>
              </a:rPr>
              <a:t>(основание/стена и стыковой шов</a:t>
            </a:r>
          </a:p>
          <a:p>
            <a:r>
              <a:rPr lang="ru-RU" dirty="0">
                <a:latin typeface="Arial" panose="020B0604020202020204" pitchFamily="34" charset="0"/>
              </a:rPr>
              <a:t>стена/стена)</a:t>
            </a:r>
            <a:endParaRPr lang="ru-RU" dirty="0"/>
          </a:p>
        </p:txBody>
      </p:sp>
    </p:spTree>
    <p:extLst>
      <p:ext uri="{BB962C8B-B14F-4D97-AF65-F5344CB8AC3E}">
        <p14:creationId xmlns:p14="http://schemas.microsoft.com/office/powerpoint/2010/main" val="427505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434205"/>
            <a:ext cx="953086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smtClean="0">
                <a:ln>
                  <a:noFill/>
                </a:ln>
                <a:solidFill>
                  <a:schemeClr val="tx1"/>
                </a:solidFill>
                <a:effectLst/>
                <a:ea typeface="Times New Roman" panose="02020603050405020304" pitchFamily="18" charset="0"/>
                <a:cs typeface="Courier New" panose="02070309020205020404" pitchFamily="49" charset="0"/>
              </a:rPr>
              <a:t>Дренажи состоят из двух элементов водоприемного и водоотводящего.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smtClean="0">
                <a:ln>
                  <a:noFill/>
                </a:ln>
                <a:solidFill>
                  <a:schemeClr val="tx1"/>
                </a:solidFill>
                <a:effectLst/>
                <a:ea typeface="Times New Roman" panose="02020603050405020304" pitchFamily="18" charset="0"/>
                <a:cs typeface="Courier New" panose="02070309020205020404" pitchFamily="49" charset="0"/>
              </a:rPr>
              <a:t>При устройстве трубчатых дренажей применяются различного вида трубы с круглыми или щелевыми прорезями и фильтрующей обсыпкой из песка, щебня или фильтрующей оберткой из полимерных материалов.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smtClean="0">
                <a:ln>
                  <a:noFill/>
                </a:ln>
                <a:solidFill>
                  <a:schemeClr val="tx1"/>
                </a:solidFill>
                <a:effectLst/>
                <a:ea typeface="Times New Roman" panose="02020603050405020304" pitchFamily="18" charset="0"/>
                <a:cs typeface="Courier New" panose="02070309020205020404" pitchFamily="49" charset="0"/>
              </a:rPr>
              <a:t>Пластовый дренаж устраивается путем укладки ПСГ слоя в основании сооружения, собираемая дренирующей постелью вода отводится проложенными в ней дренажными трубами.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err="1" smtClean="0">
                <a:ln>
                  <a:noFill/>
                </a:ln>
                <a:solidFill>
                  <a:schemeClr val="tx1"/>
                </a:solidFill>
                <a:effectLst/>
                <a:ea typeface="Times New Roman" panose="02020603050405020304" pitchFamily="18" charset="0"/>
                <a:cs typeface="Courier New" panose="02070309020205020404" pitchFamily="49" charset="0"/>
              </a:rPr>
              <a:t>Пристенный</a:t>
            </a:r>
            <a:r>
              <a:rPr kumimoji="0" lang="ru-RU" altLang="ru-RU" sz="1600" b="1" i="0" u="none" strike="noStrike" cap="none" normalizeH="0" baseline="0" dirty="0" smtClean="0">
                <a:ln>
                  <a:noFill/>
                </a:ln>
                <a:solidFill>
                  <a:schemeClr val="tx1"/>
                </a:solidFill>
                <a:effectLst/>
                <a:ea typeface="Times New Roman" panose="02020603050405020304" pitchFamily="18" charset="0"/>
                <a:cs typeface="Courier New" panose="02070309020205020404" pitchFamily="49" charset="0"/>
              </a:rPr>
              <a:t> дренаж устраивается с внешней стороны фундамента, представляет собой вертикальные или наклонные призмы из песка, пористых керамических или бетонных блоков, сочлененных с уложенной под ними дренажной трубой. Лучевой дренаж состоит из горизонтальных трубчатых дрен, уложенных в виде радиальных лучей, шахтного колодца (</a:t>
            </a:r>
            <a:r>
              <a:rPr kumimoji="0" lang="ru-RU" altLang="ru-RU" sz="1600" b="1" i="0" u="none" strike="noStrike" cap="none" normalizeH="0" baseline="0" dirty="0" smtClean="0">
                <a:ln>
                  <a:noFill/>
                </a:ln>
                <a:solidFill>
                  <a:schemeClr val="tx1"/>
                </a:solidFill>
                <a:effectLst/>
                <a:ea typeface="Times New Roman" panose="02020603050405020304" pitchFamily="18" charset="0"/>
                <a:cs typeface="Times New Roman" panose="02020603050405020304" pitchFamily="18" charset="0"/>
              </a:rPr>
              <a:t>Ø</a:t>
            </a:r>
            <a:r>
              <a:rPr kumimoji="0" lang="ru-RU" altLang="ru-RU" sz="1600" b="1" i="0" u="none" strike="noStrike" cap="none" normalizeH="0" baseline="0" dirty="0" smtClean="0">
                <a:ln>
                  <a:noFill/>
                </a:ln>
                <a:solidFill>
                  <a:schemeClr val="tx1"/>
                </a:solidFill>
                <a:effectLst/>
                <a:ea typeface="Times New Roman" panose="02020603050405020304" pitchFamily="18" charset="0"/>
                <a:cs typeface="Courier New" panose="02070309020205020404" pitchFamily="49" charset="0"/>
              </a:rPr>
              <a:t> 6 м для приема дренажного стока), может быть многоярусным и иметь в каждом ярусе по 3-5 лучей. Такой тип дренажа эффективен на застроенных территориях.</a:t>
            </a:r>
            <a:endParaRPr kumimoji="0" lang="ru-RU" altLang="ru-RU" sz="1600" b="1"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smtClean="0">
                <a:ln>
                  <a:noFill/>
                </a:ln>
                <a:solidFill>
                  <a:schemeClr val="tx1"/>
                </a:solidFill>
                <a:effectLst/>
                <a:ea typeface="Times New Roman" panose="02020603050405020304" pitchFamily="18" charset="0"/>
                <a:cs typeface="Courier New" panose="02070309020205020404" pitchFamily="49" charset="0"/>
              </a:rPr>
              <a:t>Вентиляционный дренаж (и его разновидность </a:t>
            </a:r>
            <a:r>
              <a:rPr kumimoji="0" lang="ru-RU" altLang="ru-RU" sz="1600" b="1" i="0" u="none" strike="noStrike" cap="none" normalizeH="0" baseline="0" dirty="0" err="1" smtClean="0">
                <a:ln>
                  <a:noFill/>
                </a:ln>
                <a:solidFill>
                  <a:schemeClr val="tx1"/>
                </a:solidFill>
                <a:effectLst/>
                <a:ea typeface="Times New Roman" panose="02020603050405020304" pitchFamily="18" charset="0"/>
                <a:cs typeface="Courier New" panose="02070309020205020404" pitchFamily="49" charset="0"/>
              </a:rPr>
              <a:t>пневмонагнетательный</a:t>
            </a:r>
            <a:r>
              <a:rPr kumimoji="0" lang="ru-RU" altLang="ru-RU" sz="1600" b="1" i="0" u="none" strike="noStrike" cap="none" normalizeH="0" baseline="0" dirty="0" smtClean="0">
                <a:ln>
                  <a:noFill/>
                </a:ln>
                <a:solidFill>
                  <a:schemeClr val="tx1"/>
                </a:solidFill>
                <a:effectLst/>
                <a:ea typeface="Times New Roman" panose="02020603050405020304" pitchFamily="18" charset="0"/>
                <a:cs typeface="Courier New" panose="02070309020205020404" pitchFamily="49" charset="0"/>
              </a:rPr>
              <a:t>) состоят из трубчатых дрен, пористых бетонных плит, дренажных щелей для подвода и отвода воздуха, осушение производится за счет продувки прогретого воздуха через грунт. </a:t>
            </a:r>
            <a:endParaRPr kumimoji="0" lang="ru-RU" altLang="ru-RU" sz="16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020595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b="20645"/>
          <a:stretch/>
        </p:blipFill>
        <p:spPr>
          <a:xfrm>
            <a:off x="725048" y="1854559"/>
            <a:ext cx="5109081" cy="4327300"/>
          </a:xfrm>
          <a:prstGeom prst="rect">
            <a:avLst/>
          </a:prstGeom>
        </p:spPr>
      </p:pic>
      <p:sp>
        <p:nvSpPr>
          <p:cNvPr id="3" name="Прямоугольник 2"/>
          <p:cNvSpPr/>
          <p:nvPr/>
        </p:nvSpPr>
        <p:spPr>
          <a:xfrm>
            <a:off x="725048" y="584743"/>
            <a:ext cx="5109081" cy="923330"/>
          </a:xfrm>
          <a:prstGeom prst="rect">
            <a:avLst/>
          </a:prstGeom>
        </p:spPr>
        <p:txBody>
          <a:bodyPr wrap="square">
            <a:spAutoFit/>
          </a:bodyPr>
          <a:lstStyle/>
          <a:p>
            <a:r>
              <a:rPr lang="ru-RU" b="1" dirty="0">
                <a:latin typeface="Arial,Bold"/>
              </a:rPr>
              <a:t>Гидроизоляции деформационного шва в монолитном</a:t>
            </a:r>
          </a:p>
          <a:p>
            <a:r>
              <a:rPr lang="ru-RU" b="1" dirty="0">
                <a:latin typeface="Arial,Bold"/>
              </a:rPr>
              <a:t>строительстве</a:t>
            </a:r>
            <a:endParaRPr lang="ru-RU" dirty="0"/>
          </a:p>
        </p:txBody>
      </p:sp>
      <p:sp>
        <p:nvSpPr>
          <p:cNvPr id="4" name="Прямоугольник 3"/>
          <p:cNvSpPr/>
          <p:nvPr/>
        </p:nvSpPr>
        <p:spPr>
          <a:xfrm>
            <a:off x="6096000" y="1986884"/>
            <a:ext cx="6096000" cy="2031325"/>
          </a:xfrm>
          <a:prstGeom prst="rect">
            <a:avLst/>
          </a:prstGeom>
        </p:spPr>
        <p:txBody>
          <a:bodyPr>
            <a:spAutoFit/>
          </a:bodyPr>
          <a:lstStyle/>
          <a:p>
            <a:r>
              <a:rPr lang="ru-RU" dirty="0">
                <a:latin typeface="Arial" panose="020B0604020202020204" pitchFamily="34" charset="0"/>
              </a:rPr>
              <a:t>Рисунок 1: Исходная ситуация</a:t>
            </a:r>
          </a:p>
          <a:p>
            <a:r>
              <a:rPr lang="ru-RU" dirty="0">
                <a:latin typeface="Arial" panose="020B0604020202020204" pitchFamily="34" charset="0"/>
              </a:rPr>
              <a:t>Исходная ситуация:</a:t>
            </a:r>
          </a:p>
          <a:p>
            <a:r>
              <a:rPr lang="ru-RU" dirty="0">
                <a:latin typeface="SymbolMT"/>
              </a:rPr>
              <a:t>• </a:t>
            </a:r>
            <a:r>
              <a:rPr lang="ru-RU" dirty="0">
                <a:latin typeface="Arial" panose="020B0604020202020204" pitchFamily="34" charset="0"/>
              </a:rPr>
              <a:t>неровная поверхность – требуется подготовка основания</a:t>
            </a:r>
          </a:p>
          <a:p>
            <a:r>
              <a:rPr lang="ru-RU" dirty="0">
                <a:latin typeface="SymbolMT"/>
              </a:rPr>
              <a:t>• </a:t>
            </a:r>
            <a:r>
              <a:rPr lang="ru-RU" dirty="0">
                <a:latin typeface="Arial" panose="020B0604020202020204" pitchFamily="34" charset="0"/>
              </a:rPr>
              <a:t>ожидаются большие деформации (до 40 мм) – монтаж гидроизолирующей</a:t>
            </a:r>
          </a:p>
          <a:p>
            <a:r>
              <a:rPr lang="ru-RU" dirty="0">
                <a:latin typeface="Arial" panose="020B0604020202020204" pitchFamily="34" charset="0"/>
              </a:rPr>
              <a:t>ленты </a:t>
            </a:r>
            <a:r>
              <a:rPr lang="ru-RU" b="1" dirty="0" err="1">
                <a:latin typeface="Arial,Bold"/>
              </a:rPr>
              <a:t>Tricoflex</a:t>
            </a:r>
            <a:r>
              <a:rPr lang="ru-RU" b="1" dirty="0">
                <a:latin typeface="Arial,Bold"/>
              </a:rPr>
              <a:t> </a:t>
            </a:r>
            <a:r>
              <a:rPr lang="ru-RU" dirty="0">
                <a:latin typeface="Arial" panose="020B0604020202020204" pitchFamily="34" charset="0"/>
              </a:rPr>
              <a:t>в форме петли</a:t>
            </a:r>
            <a:endParaRPr lang="ru-RU" dirty="0"/>
          </a:p>
        </p:txBody>
      </p:sp>
    </p:spTree>
    <p:extLst>
      <p:ext uri="{BB962C8B-B14F-4D97-AF65-F5344CB8AC3E}">
        <p14:creationId xmlns:p14="http://schemas.microsoft.com/office/powerpoint/2010/main" val="4056710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34397" t="49268"/>
          <a:stretch/>
        </p:blipFill>
        <p:spPr>
          <a:xfrm>
            <a:off x="253147" y="51515"/>
            <a:ext cx="4349976" cy="2434107"/>
          </a:xfrm>
          <a:prstGeom prst="rect">
            <a:avLst/>
          </a:prstGeom>
        </p:spPr>
      </p:pic>
      <p:sp>
        <p:nvSpPr>
          <p:cNvPr id="3" name="Прямоугольник 2"/>
          <p:cNvSpPr/>
          <p:nvPr/>
        </p:nvSpPr>
        <p:spPr>
          <a:xfrm>
            <a:off x="180166" y="2605533"/>
            <a:ext cx="4495937" cy="523220"/>
          </a:xfrm>
          <a:prstGeom prst="rect">
            <a:avLst/>
          </a:prstGeom>
        </p:spPr>
        <p:txBody>
          <a:bodyPr wrap="square">
            <a:spAutoFit/>
          </a:bodyPr>
          <a:lstStyle/>
          <a:p>
            <a:r>
              <a:rPr lang="ru-RU" sz="1400" dirty="0">
                <a:latin typeface="Arial" panose="020B0604020202020204" pitchFamily="34" charset="0"/>
              </a:rPr>
              <a:t>Рисунок 2: Подготовка основания – фрезерование неровной </a:t>
            </a:r>
            <a:r>
              <a:rPr lang="ru-RU" sz="1400" dirty="0" smtClean="0">
                <a:latin typeface="Arial" panose="020B0604020202020204" pitchFamily="34" charset="0"/>
              </a:rPr>
              <a:t>бетонной поверхности</a:t>
            </a:r>
            <a:endParaRPr lang="ru-RU" sz="1400" dirty="0"/>
          </a:p>
        </p:txBody>
      </p:sp>
      <p:pic>
        <p:nvPicPr>
          <p:cNvPr id="4" name="Рисунок 3"/>
          <p:cNvPicPr>
            <a:picLocks noChangeAspect="1"/>
          </p:cNvPicPr>
          <p:nvPr/>
        </p:nvPicPr>
        <p:blipFill>
          <a:blip r:embed="rId3"/>
          <a:stretch>
            <a:fillRect/>
          </a:stretch>
        </p:blipFill>
        <p:spPr>
          <a:xfrm>
            <a:off x="5357610" y="296215"/>
            <a:ext cx="5228536" cy="2434106"/>
          </a:xfrm>
          <a:prstGeom prst="rect">
            <a:avLst/>
          </a:prstGeom>
        </p:spPr>
      </p:pic>
      <p:sp>
        <p:nvSpPr>
          <p:cNvPr id="5" name="Прямоугольник 4"/>
          <p:cNvSpPr/>
          <p:nvPr/>
        </p:nvSpPr>
        <p:spPr>
          <a:xfrm>
            <a:off x="5357610" y="3004778"/>
            <a:ext cx="5799787" cy="523220"/>
          </a:xfrm>
          <a:prstGeom prst="rect">
            <a:avLst/>
          </a:prstGeom>
        </p:spPr>
        <p:txBody>
          <a:bodyPr wrap="square">
            <a:spAutoFit/>
          </a:bodyPr>
          <a:lstStyle/>
          <a:p>
            <a:r>
              <a:rPr lang="ru-RU" sz="1400" dirty="0">
                <a:latin typeface="Arial" panose="020B0604020202020204" pitchFamily="34" charset="0"/>
              </a:rPr>
              <a:t>Рисунок 3: Подготовленный деформационный шов – поверхность выровнена</a:t>
            </a:r>
            <a:endParaRPr lang="ru-RU" sz="1400" dirty="0"/>
          </a:p>
        </p:txBody>
      </p:sp>
      <p:pic>
        <p:nvPicPr>
          <p:cNvPr id="6" name="Рисунок 5"/>
          <p:cNvPicPr>
            <a:picLocks noChangeAspect="1"/>
          </p:cNvPicPr>
          <p:nvPr/>
        </p:nvPicPr>
        <p:blipFill rotWithShape="1">
          <a:blip r:embed="rId4"/>
          <a:srcRect l="38718" r="12420"/>
          <a:stretch/>
        </p:blipFill>
        <p:spPr>
          <a:xfrm>
            <a:off x="253147" y="3248664"/>
            <a:ext cx="3309870" cy="3440720"/>
          </a:xfrm>
          <a:prstGeom prst="rect">
            <a:avLst/>
          </a:prstGeom>
        </p:spPr>
      </p:pic>
      <p:sp>
        <p:nvSpPr>
          <p:cNvPr id="7" name="Прямоугольник 6"/>
          <p:cNvSpPr/>
          <p:nvPr/>
        </p:nvSpPr>
        <p:spPr>
          <a:xfrm>
            <a:off x="3855746" y="6320052"/>
            <a:ext cx="4995663" cy="369332"/>
          </a:xfrm>
          <a:prstGeom prst="rect">
            <a:avLst/>
          </a:prstGeom>
        </p:spPr>
        <p:txBody>
          <a:bodyPr wrap="none">
            <a:spAutoFit/>
          </a:bodyPr>
          <a:lstStyle/>
          <a:p>
            <a:r>
              <a:rPr lang="ru-RU" dirty="0">
                <a:latin typeface="Arial" panose="020B0604020202020204" pitchFamily="34" charset="0"/>
              </a:rPr>
              <a:t>Рисунок 4: Перемешивание системного клея</a:t>
            </a:r>
            <a:endParaRPr lang="ru-RU" dirty="0"/>
          </a:p>
        </p:txBody>
      </p:sp>
      <p:pic>
        <p:nvPicPr>
          <p:cNvPr id="8" name="Рисунок 7"/>
          <p:cNvPicPr>
            <a:picLocks noChangeAspect="1"/>
          </p:cNvPicPr>
          <p:nvPr/>
        </p:nvPicPr>
        <p:blipFill rotWithShape="1">
          <a:blip r:embed="rId5"/>
          <a:srcRect l="34347" t="20841" r="32953" b="31330"/>
          <a:stretch/>
        </p:blipFill>
        <p:spPr>
          <a:xfrm>
            <a:off x="5061397" y="3623258"/>
            <a:ext cx="2215167" cy="2202289"/>
          </a:xfrm>
          <a:prstGeom prst="rect">
            <a:avLst/>
          </a:prstGeom>
        </p:spPr>
      </p:pic>
    </p:spTree>
    <p:extLst>
      <p:ext uri="{BB962C8B-B14F-4D97-AF65-F5344CB8AC3E}">
        <p14:creationId xmlns:p14="http://schemas.microsoft.com/office/powerpoint/2010/main" val="3523077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10789" r="9213" b="21093"/>
          <a:stretch/>
        </p:blipFill>
        <p:spPr>
          <a:xfrm>
            <a:off x="154547" y="77273"/>
            <a:ext cx="3670478" cy="3142445"/>
          </a:xfrm>
          <a:prstGeom prst="rect">
            <a:avLst/>
          </a:prstGeom>
        </p:spPr>
      </p:pic>
      <p:sp>
        <p:nvSpPr>
          <p:cNvPr id="3" name="Прямоугольник 2"/>
          <p:cNvSpPr/>
          <p:nvPr/>
        </p:nvSpPr>
        <p:spPr>
          <a:xfrm>
            <a:off x="154547" y="3322514"/>
            <a:ext cx="4224270" cy="523220"/>
          </a:xfrm>
          <a:prstGeom prst="rect">
            <a:avLst/>
          </a:prstGeom>
        </p:spPr>
        <p:txBody>
          <a:bodyPr wrap="square">
            <a:spAutoFit/>
          </a:bodyPr>
          <a:lstStyle/>
          <a:p>
            <a:r>
              <a:rPr lang="ru-RU" sz="1400" dirty="0">
                <a:latin typeface="Arial" panose="020B0604020202020204" pitchFamily="34" charset="0"/>
              </a:rPr>
              <a:t>Рисунок 6: Нанесение основного слоя при помощи зубчатого шпателя</a:t>
            </a:r>
            <a:endParaRPr lang="ru-RU" sz="1400" dirty="0"/>
          </a:p>
        </p:txBody>
      </p:sp>
      <p:pic>
        <p:nvPicPr>
          <p:cNvPr id="4" name="Рисунок 3"/>
          <p:cNvPicPr>
            <a:picLocks noChangeAspect="1"/>
          </p:cNvPicPr>
          <p:nvPr/>
        </p:nvPicPr>
        <p:blipFill rotWithShape="1">
          <a:blip r:embed="rId3"/>
          <a:srcRect t="11868" b="24964"/>
          <a:stretch/>
        </p:blipFill>
        <p:spPr>
          <a:xfrm>
            <a:off x="4035381" y="128471"/>
            <a:ext cx="4181340" cy="3040047"/>
          </a:xfrm>
          <a:prstGeom prst="rect">
            <a:avLst/>
          </a:prstGeom>
        </p:spPr>
      </p:pic>
      <p:sp>
        <p:nvSpPr>
          <p:cNvPr id="5" name="Прямоугольник 4"/>
          <p:cNvSpPr/>
          <p:nvPr/>
        </p:nvSpPr>
        <p:spPr>
          <a:xfrm>
            <a:off x="4240205" y="3255219"/>
            <a:ext cx="3447244" cy="523220"/>
          </a:xfrm>
          <a:prstGeom prst="rect">
            <a:avLst/>
          </a:prstGeom>
        </p:spPr>
        <p:txBody>
          <a:bodyPr wrap="square">
            <a:spAutoFit/>
          </a:bodyPr>
          <a:lstStyle/>
          <a:p>
            <a:r>
              <a:rPr lang="ru-RU" sz="1400" dirty="0">
                <a:latin typeface="Arial" panose="020B0604020202020204" pitchFamily="34" charset="0"/>
              </a:rPr>
              <a:t>Рисунок 7: Гидроизоляционная лента раскатывается по основному слою</a:t>
            </a:r>
            <a:endParaRPr lang="ru-RU" sz="1400" dirty="0"/>
          </a:p>
        </p:txBody>
      </p:sp>
      <p:pic>
        <p:nvPicPr>
          <p:cNvPr id="6" name="Рисунок 5"/>
          <p:cNvPicPr>
            <a:picLocks noChangeAspect="1"/>
          </p:cNvPicPr>
          <p:nvPr/>
        </p:nvPicPr>
        <p:blipFill>
          <a:blip r:embed="rId4"/>
          <a:stretch>
            <a:fillRect/>
          </a:stretch>
        </p:blipFill>
        <p:spPr>
          <a:xfrm>
            <a:off x="7892272" y="1468512"/>
            <a:ext cx="2718106" cy="2766934"/>
          </a:xfrm>
          <a:prstGeom prst="rect">
            <a:avLst/>
          </a:prstGeom>
        </p:spPr>
      </p:pic>
      <p:sp>
        <p:nvSpPr>
          <p:cNvPr id="7" name="Прямоугольник 6"/>
          <p:cNvSpPr/>
          <p:nvPr/>
        </p:nvSpPr>
        <p:spPr>
          <a:xfrm>
            <a:off x="7892272" y="4235446"/>
            <a:ext cx="4254320" cy="738664"/>
          </a:xfrm>
          <a:prstGeom prst="rect">
            <a:avLst/>
          </a:prstGeom>
        </p:spPr>
        <p:txBody>
          <a:bodyPr wrap="square">
            <a:spAutoFit/>
          </a:bodyPr>
          <a:lstStyle/>
          <a:p>
            <a:r>
              <a:rPr lang="ru-RU" sz="1400" dirty="0">
                <a:latin typeface="Arial" panose="020B0604020202020204" pitchFamily="34" charset="0"/>
              </a:rPr>
              <a:t>Рисунок 8: Особенность – гидроизоляционная лента с деформационной петлёй</a:t>
            </a:r>
          </a:p>
          <a:p>
            <a:r>
              <a:rPr lang="ru-RU" sz="1400" dirty="0">
                <a:latin typeface="Arial" panose="020B0604020202020204" pitchFamily="34" charset="0"/>
              </a:rPr>
              <a:t>заводского изготовления</a:t>
            </a:r>
            <a:endParaRPr lang="ru-RU" sz="1400" dirty="0"/>
          </a:p>
        </p:txBody>
      </p:sp>
      <p:pic>
        <p:nvPicPr>
          <p:cNvPr id="8" name="Рисунок 7"/>
          <p:cNvPicPr>
            <a:picLocks noChangeAspect="1"/>
          </p:cNvPicPr>
          <p:nvPr/>
        </p:nvPicPr>
        <p:blipFill rotWithShape="1">
          <a:blip r:embed="rId5"/>
          <a:srcRect l="30576" r="23438" b="24562"/>
          <a:stretch/>
        </p:blipFill>
        <p:spPr>
          <a:xfrm>
            <a:off x="2444839" y="3778439"/>
            <a:ext cx="3181083" cy="3012266"/>
          </a:xfrm>
          <a:prstGeom prst="rect">
            <a:avLst/>
          </a:prstGeom>
        </p:spPr>
      </p:pic>
      <p:sp>
        <p:nvSpPr>
          <p:cNvPr id="9" name="Прямоугольник 8"/>
          <p:cNvSpPr/>
          <p:nvPr/>
        </p:nvSpPr>
        <p:spPr>
          <a:xfrm>
            <a:off x="5855595" y="5779428"/>
            <a:ext cx="6096000" cy="523220"/>
          </a:xfrm>
          <a:prstGeom prst="rect">
            <a:avLst/>
          </a:prstGeom>
        </p:spPr>
        <p:txBody>
          <a:bodyPr>
            <a:spAutoFit/>
          </a:bodyPr>
          <a:lstStyle/>
          <a:p>
            <a:r>
              <a:rPr lang="ru-RU" sz="1400" dirty="0">
                <a:latin typeface="Arial" panose="020B0604020202020204" pitchFamily="34" charset="0"/>
              </a:rPr>
              <a:t>Рисунок 9: Верхний слой наносится шпателем и далее разравнивается кистью</a:t>
            </a:r>
            <a:endParaRPr lang="ru-RU" sz="1400" dirty="0"/>
          </a:p>
        </p:txBody>
      </p:sp>
    </p:spTree>
    <p:extLst>
      <p:ext uri="{BB962C8B-B14F-4D97-AF65-F5344CB8AC3E}">
        <p14:creationId xmlns:p14="http://schemas.microsoft.com/office/powerpoint/2010/main" val="408083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52242" y="130126"/>
            <a:ext cx="5076582" cy="5279001"/>
          </a:xfrm>
          <a:prstGeom prst="rect">
            <a:avLst/>
          </a:prstGeom>
        </p:spPr>
      </p:pic>
      <p:sp>
        <p:nvSpPr>
          <p:cNvPr id="5" name="Прямоугольник 4"/>
          <p:cNvSpPr/>
          <p:nvPr/>
        </p:nvSpPr>
        <p:spPr>
          <a:xfrm>
            <a:off x="330558" y="5620383"/>
            <a:ext cx="4743718" cy="523220"/>
          </a:xfrm>
          <a:prstGeom prst="rect">
            <a:avLst/>
          </a:prstGeom>
        </p:spPr>
        <p:txBody>
          <a:bodyPr wrap="square">
            <a:spAutoFit/>
          </a:bodyPr>
          <a:lstStyle/>
          <a:p>
            <a:r>
              <a:rPr lang="ru-RU" sz="1400" dirty="0" smtClean="0">
                <a:latin typeface="Arial" panose="020B0604020202020204" pitchFamily="34" charset="0"/>
              </a:rPr>
              <a:t>тестовый </a:t>
            </a:r>
            <a:r>
              <a:rPr lang="ru-RU" sz="1400" dirty="0">
                <a:latin typeface="Arial" panose="020B0604020202020204" pitchFamily="34" charset="0"/>
              </a:rPr>
              <a:t>шов шириной 5 см. с</a:t>
            </a:r>
          </a:p>
          <a:p>
            <a:r>
              <a:rPr lang="ru-RU" sz="1400" dirty="0">
                <a:latin typeface="Arial" panose="020B0604020202020204" pitchFamily="34" charset="0"/>
              </a:rPr>
              <a:t>приклеенной лентой с петлёй (растянутое состояние)</a:t>
            </a:r>
            <a:endParaRPr lang="ru-RU" sz="1400" dirty="0"/>
          </a:p>
        </p:txBody>
      </p:sp>
      <p:pic>
        <p:nvPicPr>
          <p:cNvPr id="6" name="Рисунок 5"/>
          <p:cNvPicPr>
            <a:picLocks noChangeAspect="1"/>
          </p:cNvPicPr>
          <p:nvPr/>
        </p:nvPicPr>
        <p:blipFill>
          <a:blip r:embed="rId3"/>
          <a:stretch>
            <a:fillRect/>
          </a:stretch>
        </p:blipFill>
        <p:spPr>
          <a:xfrm>
            <a:off x="5362595" y="149696"/>
            <a:ext cx="4876109" cy="5259431"/>
          </a:xfrm>
          <a:prstGeom prst="rect">
            <a:avLst/>
          </a:prstGeom>
        </p:spPr>
      </p:pic>
      <p:sp>
        <p:nvSpPr>
          <p:cNvPr id="7" name="Прямоугольник 6"/>
          <p:cNvSpPr/>
          <p:nvPr/>
        </p:nvSpPr>
        <p:spPr>
          <a:xfrm>
            <a:off x="6361473" y="5512661"/>
            <a:ext cx="2878352" cy="369332"/>
          </a:xfrm>
          <a:prstGeom prst="rect">
            <a:avLst/>
          </a:prstGeom>
        </p:spPr>
        <p:txBody>
          <a:bodyPr wrap="none">
            <a:spAutoFit/>
          </a:bodyPr>
          <a:lstStyle/>
          <a:p>
            <a:r>
              <a:rPr lang="ru-RU" dirty="0">
                <a:latin typeface="Arial" panose="020B0604020202020204" pitchFamily="34" charset="0"/>
              </a:rPr>
              <a:t>не растянутое состояние</a:t>
            </a:r>
            <a:endParaRPr lang="ru-RU" dirty="0"/>
          </a:p>
        </p:txBody>
      </p:sp>
    </p:spTree>
    <p:extLst>
      <p:ext uri="{BB962C8B-B14F-4D97-AF65-F5344CB8AC3E}">
        <p14:creationId xmlns:p14="http://schemas.microsoft.com/office/powerpoint/2010/main" val="2818877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44699" y="1431090"/>
            <a:ext cx="4636394" cy="4596224"/>
          </a:xfrm>
          <a:prstGeom prst="rect">
            <a:avLst/>
          </a:prstGeom>
        </p:spPr>
      </p:pic>
      <p:sp>
        <p:nvSpPr>
          <p:cNvPr id="3" name="Прямоугольник 2"/>
          <p:cNvSpPr/>
          <p:nvPr/>
        </p:nvSpPr>
        <p:spPr>
          <a:xfrm>
            <a:off x="880398" y="385225"/>
            <a:ext cx="1364476" cy="369332"/>
          </a:xfrm>
          <a:prstGeom prst="rect">
            <a:avLst/>
          </a:prstGeom>
        </p:spPr>
        <p:txBody>
          <a:bodyPr wrap="none">
            <a:spAutoFit/>
          </a:bodyPr>
          <a:lstStyle/>
          <a:p>
            <a:r>
              <a:rPr lang="en-US" b="1" dirty="0" err="1">
                <a:latin typeface="Arial,Bold"/>
              </a:rPr>
              <a:t>Quellpaste</a:t>
            </a:r>
            <a:endParaRPr lang="ru-RU" dirty="0"/>
          </a:p>
        </p:txBody>
      </p:sp>
      <p:sp>
        <p:nvSpPr>
          <p:cNvPr id="4" name="Прямоугольник 3"/>
          <p:cNvSpPr/>
          <p:nvPr/>
        </p:nvSpPr>
        <p:spPr>
          <a:xfrm>
            <a:off x="4765182" y="186605"/>
            <a:ext cx="7126310" cy="3416320"/>
          </a:xfrm>
          <a:prstGeom prst="rect">
            <a:avLst/>
          </a:prstGeom>
        </p:spPr>
        <p:txBody>
          <a:bodyPr wrap="square">
            <a:spAutoFit/>
          </a:bodyPr>
          <a:lstStyle/>
          <a:p>
            <a:pPr algn="just"/>
            <a:r>
              <a:rPr lang="ru-RU" sz="1200" b="1" dirty="0" err="1">
                <a:latin typeface="Arial,Bold"/>
              </a:rPr>
              <a:t>Quellpaste</a:t>
            </a:r>
            <a:r>
              <a:rPr lang="ru-RU" sz="1200" b="1" dirty="0">
                <a:latin typeface="Arial,Bold"/>
              </a:rPr>
              <a:t> тип Е</a:t>
            </a:r>
            <a:r>
              <a:rPr lang="ru-RU" sz="1200" dirty="0">
                <a:latin typeface="Arial" panose="020B0604020202020204" pitchFamily="34" charset="0"/>
              </a:rPr>
              <a:t>– однокомпонентная </a:t>
            </a:r>
            <a:r>
              <a:rPr lang="ru-RU" sz="1200" dirty="0" smtClean="0">
                <a:latin typeface="Arial" panose="020B0604020202020204" pitchFamily="34" charset="0"/>
              </a:rPr>
              <a:t>набухающая уплотняющая </a:t>
            </a:r>
            <a:r>
              <a:rPr lang="ru-RU" sz="1200" dirty="0">
                <a:latin typeface="Arial" panose="020B0604020202020204" pitchFamily="34" charset="0"/>
              </a:rPr>
              <a:t>масса на основе полиуретана, которая </a:t>
            </a:r>
            <a:r>
              <a:rPr lang="ru-RU" sz="1200" dirty="0" smtClean="0">
                <a:latin typeface="Arial" panose="020B0604020202020204" pitchFamily="34" charset="0"/>
              </a:rPr>
              <a:t>служит для </a:t>
            </a:r>
            <a:r>
              <a:rPr lang="ru-RU" sz="1200" dirty="0">
                <a:latin typeface="Arial" panose="020B0604020202020204" pitchFamily="34" charset="0"/>
              </a:rPr>
              <a:t>гидроизоляции рабочих швов разнообразных </a:t>
            </a:r>
            <a:r>
              <a:rPr lang="ru-RU" sz="1200" dirty="0" smtClean="0">
                <a:latin typeface="Arial" panose="020B0604020202020204" pitchFamily="34" charset="0"/>
              </a:rPr>
              <a:t>строительных конструкций</a:t>
            </a:r>
            <a:r>
              <a:rPr lang="ru-RU" sz="1200" dirty="0">
                <a:latin typeface="Arial" panose="020B0604020202020204" pitchFamily="34" charset="0"/>
              </a:rPr>
              <a:t>.</a:t>
            </a:r>
          </a:p>
          <a:p>
            <a:pPr algn="just"/>
            <a:r>
              <a:rPr lang="ru-RU" sz="1200" b="1" dirty="0" smtClean="0">
                <a:latin typeface="Arial,Bold"/>
              </a:rPr>
              <a:t>Принцип действия</a:t>
            </a:r>
            <a:endParaRPr lang="ru-RU" sz="1200" b="1" dirty="0">
              <a:latin typeface="Arial,Bold"/>
            </a:endParaRPr>
          </a:p>
          <a:p>
            <a:pPr algn="just"/>
            <a:r>
              <a:rPr lang="ru-RU" sz="1200" dirty="0">
                <a:latin typeface="Arial" panose="020B0604020202020204" pitchFamily="34" charset="0"/>
              </a:rPr>
              <a:t>При контакте с водой отвержденная </a:t>
            </a:r>
            <a:r>
              <a:rPr lang="ru-RU" sz="1200" dirty="0" smtClean="0">
                <a:latin typeface="Arial" panose="020B0604020202020204" pitchFamily="34" charset="0"/>
              </a:rPr>
              <a:t>паста набухает</a:t>
            </a:r>
            <a:r>
              <a:rPr lang="ru-RU" sz="1200" dirty="0">
                <a:latin typeface="Arial" panose="020B0604020202020204" pitchFamily="34" charset="0"/>
              </a:rPr>
              <a:t>, увеличиваясь в объеме на 250</a:t>
            </a:r>
            <a:r>
              <a:rPr lang="ru-RU" sz="1200" dirty="0" smtClean="0">
                <a:latin typeface="Arial" panose="020B0604020202020204" pitchFamily="34" charset="0"/>
              </a:rPr>
              <a:t>%, и </a:t>
            </a:r>
            <a:r>
              <a:rPr lang="ru-RU" sz="1200" dirty="0" err="1">
                <a:latin typeface="Arial" panose="020B0604020202020204" pitchFamily="34" charset="0"/>
              </a:rPr>
              <a:t>гидроизолирует</a:t>
            </a:r>
            <a:r>
              <a:rPr lang="ru-RU" sz="1200" dirty="0">
                <a:latin typeface="Arial" panose="020B0604020202020204" pitchFamily="34" charset="0"/>
              </a:rPr>
              <a:t> рабочий шов.</a:t>
            </a:r>
          </a:p>
          <a:p>
            <a:pPr algn="just"/>
            <a:r>
              <a:rPr lang="ru-RU" sz="1200" b="1" dirty="0">
                <a:latin typeface="Arial,Bold"/>
              </a:rPr>
              <a:t>Обработка </a:t>
            </a:r>
            <a:r>
              <a:rPr lang="ru-RU" sz="1200" dirty="0" err="1">
                <a:latin typeface="Arial" panose="020B0604020202020204" pitchFamily="34" charset="0"/>
              </a:rPr>
              <a:t>Quellpaste</a:t>
            </a:r>
            <a:r>
              <a:rPr lang="ru-RU" sz="1200" dirty="0">
                <a:latin typeface="Arial" panose="020B0604020202020204" pitchFamily="34" charset="0"/>
              </a:rPr>
              <a:t> поставляется в готовом </a:t>
            </a:r>
            <a:r>
              <a:rPr lang="ru-RU" sz="1200" dirty="0" smtClean="0">
                <a:latin typeface="Arial" panose="020B0604020202020204" pitchFamily="34" charset="0"/>
              </a:rPr>
              <a:t>к употреблению </a:t>
            </a:r>
            <a:r>
              <a:rPr lang="ru-RU" sz="1200" dirty="0">
                <a:latin typeface="Arial" panose="020B0604020202020204" pitchFamily="34" charset="0"/>
              </a:rPr>
              <a:t>виде в тубах или пакетах с</a:t>
            </a:r>
          </a:p>
          <a:p>
            <a:pPr algn="just"/>
            <a:r>
              <a:rPr lang="ru-RU" sz="1200" dirty="0">
                <a:latin typeface="Arial" panose="020B0604020202020204" pitchFamily="34" charset="0"/>
              </a:rPr>
              <a:t>гибкой трубкой</a:t>
            </a:r>
          </a:p>
          <a:p>
            <a:pPr algn="just"/>
            <a:r>
              <a:rPr lang="ru-RU" sz="1200" dirty="0">
                <a:latin typeface="Arial" panose="020B0604020202020204" pitchFamily="34" charset="0"/>
              </a:rPr>
              <a:t>Обработка осуществляется с </a:t>
            </a:r>
            <a:r>
              <a:rPr lang="ru-RU" sz="1200" dirty="0" smtClean="0">
                <a:latin typeface="Arial" panose="020B0604020202020204" pitchFamily="34" charset="0"/>
              </a:rPr>
              <a:t>помощью стандартного </a:t>
            </a:r>
            <a:r>
              <a:rPr lang="ru-RU" sz="1200" dirty="0">
                <a:latin typeface="Arial" panose="020B0604020202020204" pitchFamily="34" charset="0"/>
              </a:rPr>
              <a:t>ручного </a:t>
            </a:r>
            <a:r>
              <a:rPr lang="ru-RU" sz="1200" dirty="0" smtClean="0">
                <a:latin typeface="Arial" panose="020B0604020202020204" pitchFamily="34" charset="0"/>
              </a:rPr>
              <a:t>пистолета-распылителя</a:t>
            </a:r>
            <a:endParaRPr lang="ru-RU" sz="1200" dirty="0">
              <a:latin typeface="Arial" panose="020B0604020202020204" pitchFamily="34" charset="0"/>
            </a:endParaRPr>
          </a:p>
          <a:p>
            <a:pPr algn="just"/>
            <a:r>
              <a:rPr lang="ru-RU" sz="1200" dirty="0">
                <a:latin typeface="Arial" panose="020B0604020202020204" pitchFamily="34" charset="0"/>
              </a:rPr>
              <a:t>Стандартная толщина при обработке: 5 </a:t>
            </a:r>
            <a:r>
              <a:rPr lang="ru-RU" sz="1200" dirty="0" smtClean="0">
                <a:latin typeface="Arial" panose="020B0604020202020204" pitchFamily="34" charset="0"/>
              </a:rPr>
              <a:t>–10 </a:t>
            </a:r>
            <a:r>
              <a:rPr lang="ru-RU" sz="1200" dirty="0">
                <a:latin typeface="Arial" panose="020B0604020202020204" pitchFamily="34" charset="0"/>
              </a:rPr>
              <a:t>мм</a:t>
            </a:r>
          </a:p>
          <a:p>
            <a:pPr algn="just"/>
            <a:r>
              <a:rPr lang="ru-RU" sz="1200" dirty="0">
                <a:latin typeface="Arial" panose="020B0604020202020204" pitchFamily="34" charset="0"/>
              </a:rPr>
              <a:t>Время отверждения до </a:t>
            </a:r>
            <a:r>
              <a:rPr lang="ru-RU" sz="1200" dirty="0" smtClean="0">
                <a:latin typeface="Arial" panose="020B0604020202020204" pitchFamily="34" charset="0"/>
              </a:rPr>
              <a:t>начала бетонирования </a:t>
            </a:r>
            <a:r>
              <a:rPr lang="ru-RU" sz="1200" dirty="0">
                <a:latin typeface="Arial" panose="020B0604020202020204" pitchFamily="34" charset="0"/>
              </a:rPr>
              <a:t>минимум 24 часа.</a:t>
            </a:r>
          </a:p>
          <a:p>
            <a:pPr algn="just"/>
            <a:r>
              <a:rPr lang="ru-RU" sz="1200" dirty="0">
                <a:latin typeface="Arial" panose="020B0604020202020204" pitchFamily="34" charset="0"/>
              </a:rPr>
              <a:t>Поверхность должна быть очищенной </a:t>
            </a:r>
            <a:r>
              <a:rPr lang="ru-RU" sz="1200" dirty="0" smtClean="0">
                <a:latin typeface="Arial" panose="020B0604020202020204" pitchFamily="34" charset="0"/>
              </a:rPr>
              <a:t>от жира</a:t>
            </a:r>
            <a:r>
              <a:rPr lang="ru-RU" sz="1200" dirty="0">
                <a:latin typeface="Arial" panose="020B0604020202020204" pitchFamily="34" charset="0"/>
              </a:rPr>
              <a:t>, пыли и остатков материалов.</a:t>
            </a:r>
          </a:p>
          <a:p>
            <a:pPr algn="just"/>
            <a:r>
              <a:rPr lang="ru-RU" sz="1200" dirty="0">
                <a:latin typeface="Arial" panose="020B0604020202020204" pitchFamily="34" charset="0"/>
              </a:rPr>
              <a:t>Пасту следует оберегать </a:t>
            </a:r>
            <a:r>
              <a:rPr lang="ru-RU" sz="1200" dirty="0" smtClean="0">
                <a:latin typeface="Arial" panose="020B0604020202020204" pitchFamily="34" charset="0"/>
              </a:rPr>
              <a:t>от преждевременного </a:t>
            </a:r>
            <a:r>
              <a:rPr lang="ru-RU" sz="1200" dirty="0">
                <a:latin typeface="Arial" panose="020B0604020202020204" pitchFamily="34" charset="0"/>
              </a:rPr>
              <a:t>набухания.</a:t>
            </a:r>
          </a:p>
          <a:p>
            <a:pPr algn="just"/>
            <a:r>
              <a:rPr lang="ru-RU" sz="1200" dirty="0">
                <a:latin typeface="Arial" panose="020B0604020202020204" pitchFamily="34" charset="0"/>
              </a:rPr>
              <a:t>При бетонировании обратить внимание </a:t>
            </a:r>
            <a:r>
              <a:rPr lang="ru-RU" sz="1200" dirty="0" smtClean="0">
                <a:latin typeface="Arial" panose="020B0604020202020204" pitchFamily="34" charset="0"/>
              </a:rPr>
              <a:t>на то</a:t>
            </a:r>
            <a:r>
              <a:rPr lang="ru-RU" sz="1200" dirty="0">
                <a:latin typeface="Arial" panose="020B0604020202020204" pitchFamily="34" charset="0"/>
              </a:rPr>
              <a:t>, чтобы паста была полностью </a:t>
            </a:r>
            <a:r>
              <a:rPr lang="ru-RU" sz="1200" dirty="0" smtClean="0">
                <a:latin typeface="Arial" panose="020B0604020202020204" pitchFamily="34" charset="0"/>
              </a:rPr>
              <a:t>закрыта бетоном</a:t>
            </a:r>
            <a:endParaRPr lang="ru-RU" sz="1200" dirty="0">
              <a:latin typeface="Arial" panose="020B0604020202020204" pitchFamily="34" charset="0"/>
            </a:endParaRPr>
          </a:p>
          <a:p>
            <a:pPr algn="just"/>
            <a:r>
              <a:rPr lang="ru-RU" sz="1200" b="1" dirty="0">
                <a:latin typeface="Arial,Bold"/>
              </a:rPr>
              <a:t>Упаковка </a:t>
            </a:r>
            <a:r>
              <a:rPr lang="ru-RU" sz="1200" dirty="0">
                <a:latin typeface="Arial" panose="020B0604020202020204" pitchFamily="34" charset="0"/>
              </a:rPr>
              <a:t>Тубы по 310 мл</a:t>
            </a:r>
          </a:p>
          <a:p>
            <a:pPr algn="just"/>
            <a:r>
              <a:rPr lang="ru-RU" sz="1200" b="1" dirty="0" smtClean="0">
                <a:latin typeface="Arial,Bold"/>
              </a:rPr>
              <a:t>Преимущества </a:t>
            </a:r>
            <a:r>
              <a:rPr lang="ru-RU" sz="1200" dirty="0">
                <a:latin typeface="Arial" panose="020B0604020202020204" pitchFamily="34" charset="0"/>
              </a:rPr>
              <a:t>Простое </a:t>
            </a:r>
            <a:r>
              <a:rPr lang="ru-RU" sz="1200" dirty="0" smtClean="0">
                <a:latin typeface="Arial" panose="020B0604020202020204" pitchFamily="34" charset="0"/>
              </a:rPr>
              <a:t>манипулирование Высокая </a:t>
            </a:r>
            <a:r>
              <a:rPr lang="ru-RU" sz="1200" dirty="0">
                <a:latin typeface="Arial" panose="020B0604020202020204" pitchFamily="34" charset="0"/>
              </a:rPr>
              <a:t>степень набухания при контакте </a:t>
            </a:r>
            <a:r>
              <a:rPr lang="ru-RU" sz="1200" dirty="0" smtClean="0">
                <a:latin typeface="Arial" panose="020B0604020202020204" pitchFamily="34" charset="0"/>
              </a:rPr>
              <a:t>с водой</a:t>
            </a:r>
            <a:endParaRPr lang="ru-RU" sz="1200" dirty="0">
              <a:latin typeface="Arial" panose="020B0604020202020204" pitchFamily="34" charset="0"/>
            </a:endParaRPr>
          </a:p>
          <a:p>
            <a:r>
              <a:rPr lang="ru-RU" sz="1200" dirty="0" smtClean="0">
                <a:latin typeface="Arial" panose="020B0604020202020204" pitchFamily="34" charset="0"/>
              </a:rPr>
              <a:t>пластмассы) Обратимость </a:t>
            </a:r>
            <a:r>
              <a:rPr lang="ru-RU" sz="1200" dirty="0">
                <a:latin typeface="Arial" panose="020B0604020202020204" pitchFamily="34" charset="0"/>
              </a:rPr>
              <a:t>набухания</a:t>
            </a:r>
          </a:p>
          <a:p>
            <a:r>
              <a:rPr lang="ru-RU" sz="1200" b="1" dirty="0" smtClean="0">
                <a:latin typeface="Arial,Bold"/>
              </a:rPr>
              <a:t>Примеры использования </a:t>
            </a:r>
            <a:r>
              <a:rPr lang="ru-RU" sz="1200" dirty="0" smtClean="0">
                <a:latin typeface="Arial" panose="020B0604020202020204" pitchFamily="34" charset="0"/>
              </a:rPr>
              <a:t>Рабочие </a:t>
            </a:r>
            <a:r>
              <a:rPr lang="ru-RU" sz="1200" dirty="0">
                <a:latin typeface="Arial" panose="020B0604020202020204" pitchFamily="34" charset="0"/>
              </a:rPr>
              <a:t>швы любого </a:t>
            </a:r>
            <a:r>
              <a:rPr lang="ru-RU" sz="1200" dirty="0" smtClean="0">
                <a:latin typeface="Arial" panose="020B0604020202020204" pitchFamily="34" charset="0"/>
              </a:rPr>
              <a:t>типа Соединение </a:t>
            </a:r>
            <a:r>
              <a:rPr lang="ru-RU" sz="1200" dirty="0">
                <a:latin typeface="Arial" panose="020B0604020202020204" pitchFamily="34" charset="0"/>
              </a:rPr>
              <a:t>бетона и стальной балки</a:t>
            </a:r>
          </a:p>
          <a:p>
            <a:r>
              <a:rPr lang="ru-RU" sz="1200" dirty="0">
                <a:latin typeface="Arial" panose="020B0604020202020204" pitchFamily="34" charset="0"/>
              </a:rPr>
              <a:t>Сквозной монтаж через стены труб </a:t>
            </a:r>
            <a:r>
              <a:rPr lang="ru-RU" sz="1200" dirty="0" smtClean="0">
                <a:latin typeface="Arial" panose="020B0604020202020204" pitchFamily="34" charset="0"/>
              </a:rPr>
              <a:t>из металла</a:t>
            </a:r>
            <a:r>
              <a:rPr lang="ru-RU" sz="1200" dirty="0">
                <a:latin typeface="Arial" panose="020B0604020202020204" pitchFamily="34" charset="0"/>
              </a:rPr>
              <a:t>, пластмасс, бетона,</a:t>
            </a:r>
            <a:endParaRPr lang="ru-RU" sz="1200" dirty="0"/>
          </a:p>
        </p:txBody>
      </p:sp>
      <p:pic>
        <p:nvPicPr>
          <p:cNvPr id="5" name="Рисунок 4"/>
          <p:cNvPicPr>
            <a:picLocks noChangeAspect="1"/>
          </p:cNvPicPr>
          <p:nvPr/>
        </p:nvPicPr>
        <p:blipFill>
          <a:blip r:embed="rId3"/>
          <a:stretch>
            <a:fillRect/>
          </a:stretch>
        </p:blipFill>
        <p:spPr>
          <a:xfrm>
            <a:off x="6207616" y="4050125"/>
            <a:ext cx="3670479" cy="2247643"/>
          </a:xfrm>
          <a:prstGeom prst="rect">
            <a:avLst/>
          </a:prstGeom>
        </p:spPr>
      </p:pic>
    </p:spTree>
    <p:extLst>
      <p:ext uri="{BB962C8B-B14F-4D97-AF65-F5344CB8AC3E}">
        <p14:creationId xmlns:p14="http://schemas.microsoft.com/office/powerpoint/2010/main" val="290141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29" y="142265"/>
            <a:ext cx="6089650" cy="425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Прямоугольник 1"/>
          <p:cNvSpPr/>
          <p:nvPr/>
        </p:nvSpPr>
        <p:spPr>
          <a:xfrm>
            <a:off x="6576646" y="246184"/>
            <a:ext cx="4525108" cy="4616648"/>
          </a:xfrm>
          <a:prstGeom prst="rect">
            <a:avLst/>
          </a:prstGeom>
        </p:spPr>
        <p:txBody>
          <a:bodyPr wrap="square">
            <a:spAutoFit/>
          </a:bodyPr>
          <a:lstStyle/>
          <a:p>
            <a:pPr algn="ctr">
              <a:lnSpc>
                <a:spcPct val="150000"/>
              </a:lnSpc>
              <a:spcAft>
                <a:spcPts val="0"/>
              </a:spcAft>
            </a:pPr>
            <a:r>
              <a:rPr lang="ru-RU" sz="1400" b="1" dirty="0">
                <a:latin typeface="Times New Roman" panose="02020603050405020304" pitchFamily="18" charset="0"/>
                <a:ea typeface="Times New Roman" panose="02020603050405020304" pitchFamily="18" charset="0"/>
                <a:cs typeface="Courier New" panose="02070309020205020404" pitchFamily="49" charset="0"/>
              </a:rPr>
              <a:t>Наружный дренаж</a:t>
            </a:r>
            <a:endParaRPr lang="ru-RU" sz="1400" dirty="0">
              <a:latin typeface="Courier New" panose="02070309020205020404" pitchFamily="49" charset="0"/>
              <a:ea typeface="Times New Roman" panose="02020603050405020304" pitchFamily="18" charset="0"/>
            </a:endParaRPr>
          </a:p>
          <a:p>
            <a:pPr algn="just">
              <a:lnSpc>
                <a:spcPct val="150000"/>
              </a:lnSpc>
              <a:spcAft>
                <a:spcPts val="0"/>
              </a:spcAft>
            </a:pPr>
            <a:r>
              <a:rPr lang="ru-RU" sz="1400" b="1" dirty="0">
                <a:latin typeface="Times New Roman" panose="02020603050405020304" pitchFamily="18" charset="0"/>
                <a:ea typeface="Times New Roman" panose="02020603050405020304" pitchFamily="18" charset="0"/>
                <a:cs typeface="Courier New" panose="02070309020205020404" pitchFamily="49" charset="0"/>
              </a:rPr>
              <a:t>1- стена из бетонных блоков 2- отсечная гидроизоляция (ГИМ </a:t>
            </a:r>
            <a:r>
              <a:rPr lang="en-US" sz="1400" b="1" dirty="0">
                <a:latin typeface="Times New Roman" panose="02020603050405020304" pitchFamily="18" charset="0"/>
                <a:ea typeface="Times New Roman" panose="02020603050405020304" pitchFamily="18" charset="0"/>
                <a:cs typeface="Courier New" panose="02070309020205020404" pitchFamily="49" charset="0"/>
              </a:rPr>
              <a:t>Delta </a:t>
            </a:r>
            <a:r>
              <a:rPr lang="en-US" sz="1400" b="1" dirty="0" err="1">
                <a:latin typeface="Times New Roman" panose="02020603050405020304" pitchFamily="18" charset="0"/>
                <a:ea typeface="Times New Roman" panose="02020603050405020304" pitchFamily="18" charset="0"/>
                <a:cs typeface="Courier New" panose="02070309020205020404" pitchFamily="49" charset="0"/>
              </a:rPr>
              <a:t>Mauerweps</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a:t>
            </a:r>
            <a:r>
              <a:rPr lang="en-US" sz="1400" b="1" dirty="0" err="1">
                <a:latin typeface="Times New Roman" panose="02020603050405020304" pitchFamily="18" charset="0"/>
                <a:ea typeface="Times New Roman" panose="02020603050405020304" pitchFamily="18" charset="0"/>
                <a:cs typeface="Courier New" panose="02070309020205020404" pitchFamily="49" charset="0"/>
              </a:rPr>
              <a:t>Sperre</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 3 – чеканка кладочных швов (ГИМ </a:t>
            </a:r>
            <a:r>
              <a:rPr lang="ru-RU" sz="1400" b="1" dirty="0" err="1">
                <a:latin typeface="Times New Roman" panose="02020603050405020304" pitchFamily="18" charset="0"/>
                <a:ea typeface="Times New Roman" panose="02020603050405020304" pitchFamily="18" charset="0"/>
                <a:cs typeface="Courier New" panose="02070309020205020404" pitchFamily="49" charset="0"/>
              </a:rPr>
              <a:t>структурит</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 </a:t>
            </a:r>
            <a:r>
              <a:rPr lang="ru-RU" sz="1400" b="1" dirty="0" err="1">
                <a:latin typeface="Times New Roman" panose="02020603050405020304" pitchFamily="18" charset="0"/>
                <a:ea typeface="Times New Roman" panose="02020603050405020304" pitchFamily="18" charset="0"/>
                <a:cs typeface="Courier New" panose="02070309020205020404" pitchFamily="49" charset="0"/>
              </a:rPr>
              <a:t>Вандекс</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 наружная гидроизоляция стен –торосил, </a:t>
            </a:r>
            <a:r>
              <a:rPr lang="ru-RU" sz="1400" b="1" dirty="0" err="1">
                <a:latin typeface="Times New Roman" panose="02020603050405020304" pitchFamily="18" charset="0"/>
                <a:ea typeface="Times New Roman" panose="02020603050405020304" pitchFamily="18" charset="0"/>
                <a:cs typeface="Courier New" panose="02070309020205020404" pitchFamily="49" charset="0"/>
              </a:rPr>
              <a:t>Вандекс</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 4- пластовой дренаж по бетонной подготовке с </a:t>
            </a:r>
            <a:r>
              <a:rPr lang="ru-RU" sz="1400" b="1" dirty="0" err="1">
                <a:latin typeface="Times New Roman" panose="02020603050405020304" pitchFamily="18" charset="0"/>
                <a:ea typeface="Times New Roman" panose="02020603050405020304" pitchFamily="18" charset="0"/>
                <a:cs typeface="Courier New" panose="02070309020205020404" pitchFamily="49" charset="0"/>
              </a:rPr>
              <a:t>разуклонкой</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 (</a:t>
            </a:r>
            <a:r>
              <a:rPr lang="en-US" sz="1400" b="1" dirty="0">
                <a:latin typeface="Times New Roman" panose="02020603050405020304" pitchFamily="18" charset="0"/>
                <a:ea typeface="Times New Roman" panose="02020603050405020304" pitchFamily="18" charset="0"/>
                <a:cs typeface="Courier New" panose="02070309020205020404" pitchFamily="49" charset="0"/>
              </a:rPr>
              <a:t>Delta MS</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20), 5- </a:t>
            </a:r>
            <a:r>
              <a:rPr lang="ru-RU" sz="1400" b="1" dirty="0" err="1">
                <a:latin typeface="Times New Roman" panose="02020603050405020304" pitchFamily="18" charset="0"/>
                <a:ea typeface="Times New Roman" panose="02020603050405020304" pitchFamily="18" charset="0"/>
                <a:cs typeface="Courier New" panose="02070309020205020404" pitchFamily="49" charset="0"/>
              </a:rPr>
              <a:t>пристенный</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 дренаж (дренажное полотно </a:t>
            </a:r>
            <a:r>
              <a:rPr lang="en-US" sz="1400" b="1" dirty="0">
                <a:latin typeface="Times New Roman" panose="02020603050405020304" pitchFamily="18" charset="0"/>
                <a:ea typeface="Times New Roman" panose="02020603050405020304" pitchFamily="18" charset="0"/>
                <a:cs typeface="Courier New" panose="02070309020205020404" pitchFamily="49" charset="0"/>
              </a:rPr>
              <a:t>Delta Drain</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 фильтрующая мембрана из </a:t>
            </a:r>
            <a:r>
              <a:rPr lang="ru-RU" sz="1400" b="1" dirty="0" err="1">
                <a:latin typeface="Times New Roman" panose="02020603050405020304" pitchFamily="18" charset="0"/>
                <a:ea typeface="Times New Roman" panose="02020603050405020304" pitchFamily="18" charset="0"/>
                <a:cs typeface="Courier New" panose="02070309020205020404" pitchFamily="49" charset="0"/>
              </a:rPr>
              <a:t>геотекстиля</a:t>
            </a:r>
            <a:r>
              <a:rPr lang="ru-RU" sz="1400" b="1" dirty="0">
                <a:latin typeface="Times New Roman" panose="02020603050405020304" pitchFamily="18" charset="0"/>
                <a:ea typeface="Times New Roman" panose="02020603050405020304" pitchFamily="18" charset="0"/>
                <a:cs typeface="Courier New" panose="02070309020205020404" pitchFamily="49" charset="0"/>
              </a:rPr>
              <a:t>), 6- перфорированная труба по периметру сооружения, 7- засыпка гравием, 8- грунт обратной засыпки, 9- профиль крепления дренажа, 10- металлическая сетка, 11- обмазочная гидроизоляция здания, специальная обработка пола.</a:t>
            </a:r>
            <a:endParaRPr lang="ru-RU" sz="1400" dirty="0">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2590878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88" y="234461"/>
            <a:ext cx="6031035" cy="536306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412523" y="234461"/>
            <a:ext cx="4466492" cy="4801314"/>
          </a:xfrm>
          <a:prstGeom prst="rect">
            <a:avLst/>
          </a:prstGeom>
        </p:spPr>
        <p:txBody>
          <a:bodyPr wrap="square">
            <a:spAutoFit/>
          </a:bodyPr>
          <a:lstStyle/>
          <a:p>
            <a:pPr algn="ctr">
              <a:spcAft>
                <a:spcPts val="0"/>
              </a:spcAft>
            </a:pPr>
            <a:r>
              <a:rPr lang="ru-RU" b="1" dirty="0">
                <a:latin typeface="Times New Roman" panose="02020603050405020304" pitchFamily="18" charset="0"/>
                <a:ea typeface="Times New Roman" panose="02020603050405020304" pitchFamily="18" charset="0"/>
              </a:rPr>
              <a:t>Внутренний дренаж пола и стен</a:t>
            </a:r>
            <a:endParaRPr lang="ru-RU" dirty="0">
              <a:latin typeface="Times New Roman" panose="02020603050405020304" pitchFamily="18" charset="0"/>
              <a:ea typeface="Times New Roman" panose="02020603050405020304" pitchFamily="18" charset="0"/>
            </a:endParaRPr>
          </a:p>
          <a:p>
            <a:pPr>
              <a:spcAft>
                <a:spcPts val="0"/>
              </a:spcAft>
            </a:pPr>
            <a:r>
              <a:rPr lang="ru-RU" dirty="0">
                <a:latin typeface="Times New Roman" panose="02020603050405020304" pitchFamily="18" charset="0"/>
                <a:ea typeface="Times New Roman" panose="02020603050405020304" pitchFamily="18" charset="0"/>
              </a:rPr>
              <a:t> </a:t>
            </a:r>
            <a:r>
              <a:rPr lang="ru-RU" b="1" dirty="0" smtClean="0">
                <a:latin typeface="Times New Roman" panose="02020603050405020304" pitchFamily="18" charset="0"/>
                <a:ea typeface="Times New Roman" panose="02020603050405020304" pitchFamily="18" charset="0"/>
              </a:rPr>
              <a:t>1 </a:t>
            </a:r>
            <a:r>
              <a:rPr lang="ru-RU" b="1" dirty="0">
                <a:latin typeface="Times New Roman" panose="02020603050405020304" pitchFamily="18" charset="0"/>
                <a:ea typeface="Times New Roman" panose="02020603050405020304" pitchFamily="18" charset="0"/>
              </a:rPr>
              <a:t>кирпичная кладка,  2-ЖБ плита,  3- строительные швы,  4- пластовый дренаж по бетонной подготовке с </a:t>
            </a:r>
            <a:r>
              <a:rPr lang="ru-RU" b="1" dirty="0" err="1">
                <a:latin typeface="Times New Roman" panose="02020603050405020304" pitchFamily="18" charset="0"/>
                <a:ea typeface="Times New Roman" panose="02020603050405020304" pitchFamily="18" charset="0"/>
              </a:rPr>
              <a:t>разуклонкой</a:t>
            </a:r>
            <a:r>
              <a:rPr lang="ru-RU" b="1" dirty="0">
                <a:latin typeface="Times New Roman" panose="02020603050405020304" pitchFamily="18" charset="0"/>
                <a:ea typeface="Times New Roman" panose="02020603050405020304" pitchFamily="18" charset="0"/>
              </a:rPr>
              <a:t>,  5- перфорированные трубы по периметру стен,  6- бетон пола,  7- пластовый дренаж с внутренней стороны стен, 8- специальный профиль по периметру пола и потолка в местах крепления полотна ДЕЛТА  РТ,  9- штукатурка стен,  10- Система «</a:t>
            </a:r>
            <a:r>
              <a:rPr lang="ru-RU" b="1" dirty="0" err="1">
                <a:latin typeface="Times New Roman" panose="02020603050405020304" pitchFamily="18" charset="0"/>
                <a:ea typeface="Times New Roman" panose="02020603050405020304" pitchFamily="18" charset="0"/>
              </a:rPr>
              <a:t>Инжекто</a:t>
            </a:r>
            <a:r>
              <a:rPr lang="ru-RU" b="1" dirty="0">
                <a:latin typeface="Times New Roman" panose="02020603050405020304" pitchFamily="18" charset="0"/>
                <a:ea typeface="Times New Roman" panose="02020603050405020304" pitchFamily="18" charset="0"/>
              </a:rPr>
              <a:t>» по периметру примыкания плиты основания и стен (инъекция),  11- обработка поверхности пола (</a:t>
            </a:r>
            <a:r>
              <a:rPr lang="ru-RU" b="1" dirty="0" err="1">
                <a:latin typeface="Times New Roman" panose="02020603050405020304" pitchFamily="18" charset="0"/>
                <a:ea typeface="Times New Roman" panose="02020603050405020304" pitchFamily="18" charset="0"/>
              </a:rPr>
              <a:t>Эписол</a:t>
            </a:r>
            <a:r>
              <a:rPr lang="ru-RU" b="1" dirty="0">
                <a:latin typeface="Times New Roman" panose="02020603050405020304" pitchFamily="18" charset="0"/>
                <a:ea typeface="Times New Roman" panose="02020603050405020304" pitchFamily="18" charset="0"/>
              </a:rPr>
              <a:t>- эпоксидная двух компонентная пропитка для пористых оснований),  12- дренажный насос.</a:t>
            </a:r>
            <a:endParaRPr lang="ru-RU"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9039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86153" y="531171"/>
            <a:ext cx="1014046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03313" algn="l"/>
              </a:tabLst>
              <a:defRPr>
                <a:solidFill>
                  <a:schemeClr val="tx1"/>
                </a:solidFill>
                <a:latin typeface="Arial" panose="020B0604020202020204" pitchFamily="34" charset="0"/>
              </a:defRPr>
            </a:lvl1pPr>
            <a:lvl2pPr eaLnBrk="0" fontAlgn="base" hangingPunct="0">
              <a:spcBef>
                <a:spcPct val="0"/>
              </a:spcBef>
              <a:spcAft>
                <a:spcPct val="0"/>
              </a:spcAft>
              <a:tabLst>
                <a:tab pos="1103313" algn="l"/>
              </a:tabLst>
              <a:defRPr>
                <a:solidFill>
                  <a:schemeClr val="tx1"/>
                </a:solidFill>
                <a:latin typeface="Arial" panose="020B0604020202020204" pitchFamily="34" charset="0"/>
              </a:defRPr>
            </a:lvl2pPr>
            <a:lvl3pPr eaLnBrk="0" fontAlgn="base" hangingPunct="0">
              <a:spcBef>
                <a:spcPct val="0"/>
              </a:spcBef>
              <a:spcAft>
                <a:spcPct val="0"/>
              </a:spcAft>
              <a:tabLst>
                <a:tab pos="1103313" algn="l"/>
              </a:tabLst>
              <a:defRPr>
                <a:solidFill>
                  <a:schemeClr val="tx1"/>
                </a:solidFill>
                <a:latin typeface="Arial" panose="020B0604020202020204" pitchFamily="34" charset="0"/>
              </a:defRPr>
            </a:lvl3pPr>
            <a:lvl4pPr eaLnBrk="0" fontAlgn="base" hangingPunct="0">
              <a:spcBef>
                <a:spcPct val="0"/>
              </a:spcBef>
              <a:spcAft>
                <a:spcPct val="0"/>
              </a:spcAft>
              <a:tabLst>
                <a:tab pos="1103313" algn="l"/>
              </a:tabLst>
              <a:defRPr>
                <a:solidFill>
                  <a:schemeClr val="tx1"/>
                </a:solidFill>
                <a:latin typeface="Arial" panose="020B0604020202020204" pitchFamily="34" charset="0"/>
              </a:defRPr>
            </a:lvl4pPr>
            <a:lvl5pPr eaLnBrk="0" fontAlgn="base" hangingPunct="0">
              <a:spcBef>
                <a:spcPct val="0"/>
              </a:spcBef>
              <a:spcAft>
                <a:spcPct val="0"/>
              </a:spcAft>
              <a:tabLst>
                <a:tab pos="1103313" algn="l"/>
              </a:tabLst>
              <a:defRPr>
                <a:solidFill>
                  <a:schemeClr val="tx1"/>
                </a:solidFill>
                <a:latin typeface="Arial" panose="020B0604020202020204" pitchFamily="34" charset="0"/>
              </a:defRPr>
            </a:lvl5pPr>
            <a:lvl6pPr eaLnBrk="0" fontAlgn="base" hangingPunct="0">
              <a:spcBef>
                <a:spcPct val="0"/>
              </a:spcBef>
              <a:spcAft>
                <a:spcPct val="0"/>
              </a:spcAft>
              <a:tabLst>
                <a:tab pos="1103313" algn="l"/>
              </a:tabLst>
              <a:defRPr>
                <a:solidFill>
                  <a:schemeClr val="tx1"/>
                </a:solidFill>
                <a:latin typeface="Arial" panose="020B0604020202020204" pitchFamily="34" charset="0"/>
              </a:defRPr>
            </a:lvl6pPr>
            <a:lvl7pPr eaLnBrk="0" fontAlgn="base" hangingPunct="0">
              <a:spcBef>
                <a:spcPct val="0"/>
              </a:spcBef>
              <a:spcAft>
                <a:spcPct val="0"/>
              </a:spcAft>
              <a:tabLst>
                <a:tab pos="1103313" algn="l"/>
              </a:tabLst>
              <a:defRPr>
                <a:solidFill>
                  <a:schemeClr val="tx1"/>
                </a:solidFill>
                <a:latin typeface="Arial" panose="020B0604020202020204" pitchFamily="34" charset="0"/>
              </a:defRPr>
            </a:lvl7pPr>
            <a:lvl8pPr eaLnBrk="0" fontAlgn="base" hangingPunct="0">
              <a:spcBef>
                <a:spcPct val="0"/>
              </a:spcBef>
              <a:spcAft>
                <a:spcPct val="0"/>
              </a:spcAft>
              <a:tabLst>
                <a:tab pos="1103313" algn="l"/>
              </a:tabLst>
              <a:defRPr>
                <a:solidFill>
                  <a:schemeClr val="tx1"/>
                </a:solidFill>
                <a:latin typeface="Arial" panose="020B0604020202020204" pitchFamily="34" charset="0"/>
              </a:defRPr>
            </a:lvl8pPr>
            <a:lvl9pPr eaLnBrk="0" fontAlgn="base" hangingPunct="0">
              <a:spcBef>
                <a:spcPct val="0"/>
              </a:spcBef>
              <a:spcAft>
                <a:spcPct val="0"/>
              </a:spcAft>
              <a:tabLst>
                <a:tab pos="1103313"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tab pos="1103313" algn="l"/>
              </a:tabLst>
            </a:pPr>
            <a:r>
              <a:rPr kumimoji="0" lang="ru-RU"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Полотно </a:t>
            </a:r>
            <a:r>
              <a:rPr kumimoji="0" lang="en-US"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DELTA</a:t>
            </a:r>
            <a:r>
              <a:rPr kumimoji="0" lang="ru-RU"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РТ изолирует влажные стены, создает водонепроницаемое прочное основание под нанесение гипсовых и известковых штукатурок (применять цементные не рекомендуется).</a:t>
            </a:r>
            <a:endParaRPr kumimoji="0" lang="ru-RU" altLang="ru-RU" sz="1600" b="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tab pos="1103313" algn="l"/>
              </a:tabLst>
            </a:pPr>
            <a:r>
              <a:rPr kumimoji="0" lang="ru-RU"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Изготовлено из специального материала- </a:t>
            </a:r>
            <a:r>
              <a:rPr kumimoji="0" lang="ru-RU" altLang="ru-RU" sz="1600" b="1"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полиолеофина</a:t>
            </a:r>
            <a:r>
              <a:rPr kumimoji="0" lang="ru-RU"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в сочетании с тканью </a:t>
            </a:r>
            <a:r>
              <a:rPr kumimoji="0" lang="ru-RU" altLang="ru-RU" sz="1600" b="1"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перевивочного</a:t>
            </a:r>
            <a:r>
              <a:rPr kumimoji="0" lang="ru-RU"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плетения из высокопрочного полиэтилена. Полотно и сетчатая ткань сварены и имеют шипы высотой 8 мм, что позволяет создать вентилируемое пространство между стеной и штукатуркой. При монтаже применяют специальный профиль, который имеет зазоры для вентиляции. Т.е. влага выходит через зазоры у поверхностей потолка и пола. Профиль крепится дюбелями, фиксирует полотно сверху и снизу, создает толщину штукатурного слоя. </a:t>
            </a:r>
            <a:endParaRPr kumimoji="0" lang="ru-RU" altLang="ru-RU" sz="1600" b="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tab pos="1103313" algn="l"/>
              </a:tabLst>
            </a:pPr>
            <a:r>
              <a:rPr kumimoji="0" lang="ru-RU"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Прочность полотна (при сжатии)   0.07 МПа</a:t>
            </a:r>
            <a:endParaRPr kumimoji="0" lang="ru-RU" altLang="ru-RU" sz="1600" b="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tab pos="1103313" algn="l"/>
              </a:tabLst>
            </a:pPr>
            <a:r>
              <a:rPr kumimoji="0" lang="ru-RU"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Прочность полотна (при растяжении) 400 н/см</a:t>
            </a:r>
            <a:endParaRPr kumimoji="0" lang="ru-RU" altLang="ru-RU" sz="1600" b="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tab pos="1103313" algn="l"/>
              </a:tabLst>
            </a:pPr>
            <a:r>
              <a:rPr kumimoji="0" lang="ru-RU" altLang="ru-RU"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Масса 530 г/м2</a:t>
            </a:r>
            <a:endParaRPr kumimoji="0" lang="ru-RU" altLang="ru-RU"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21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3175"/>
            <a:ext cx="3775075" cy="319405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302" y="1196975"/>
            <a:ext cx="354330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655" y="180609"/>
            <a:ext cx="25146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3714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632</TotalTime>
  <Words>4077</Words>
  <Application>Microsoft Office PowerPoint</Application>
  <PresentationFormat>Широкоэкранный</PresentationFormat>
  <Paragraphs>345</Paragraphs>
  <Slides>54</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54</vt:i4>
      </vt:variant>
    </vt:vector>
  </HeadingPairs>
  <TitlesOfParts>
    <vt:vector size="63" baseType="lpstr">
      <vt:lpstr>Arial</vt:lpstr>
      <vt:lpstr>Arial,Bold</vt:lpstr>
      <vt:lpstr>Calibri</vt:lpstr>
      <vt:lpstr>Calibri Light</vt:lpstr>
      <vt:lpstr>Courier New</vt:lpstr>
      <vt:lpstr>Symbol</vt:lpstr>
      <vt:lpstr>SymbolMT</vt:lpstr>
      <vt:lpstr>Times New Roman</vt:lpstr>
      <vt:lpstr>Тема Office</vt:lpstr>
      <vt:lpstr>Гидроизоляционные материалы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Гидроизоляционные материалы</dc:title>
  <dc:creator>Пользователь</dc:creator>
  <cp:lastModifiedBy>Пользователь</cp:lastModifiedBy>
  <cp:revision>29</cp:revision>
  <dcterms:created xsi:type="dcterms:W3CDTF">2015-10-21T10:21:43Z</dcterms:created>
  <dcterms:modified xsi:type="dcterms:W3CDTF">2015-10-26T19:57:01Z</dcterms:modified>
</cp:coreProperties>
</file>